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2" r:id="rId3"/>
    <p:sldId id="290" r:id="rId4"/>
    <p:sldId id="292" r:id="rId5"/>
    <p:sldId id="289" r:id="rId6"/>
    <p:sldId id="263" r:id="rId7"/>
    <p:sldId id="281" r:id="rId8"/>
    <p:sldId id="293" r:id="rId9"/>
    <p:sldId id="282" r:id="rId10"/>
    <p:sldId id="294" r:id="rId11"/>
    <p:sldId id="303" r:id="rId12"/>
    <p:sldId id="304" r:id="rId13"/>
    <p:sldId id="305" r:id="rId14"/>
    <p:sldId id="299" r:id="rId15"/>
    <p:sldId id="287" r:id="rId16"/>
    <p:sldId id="269" r:id="rId17"/>
    <p:sldId id="288" r:id="rId18"/>
    <p:sldId id="307" r:id="rId19"/>
    <p:sldId id="278" r:id="rId20"/>
    <p:sldId id="306" r:id="rId21"/>
    <p:sldId id="264" r:id="rId22"/>
    <p:sldId id="273" r:id="rId23"/>
    <p:sldId id="313" r:id="rId24"/>
    <p:sldId id="312" r:id="rId25"/>
    <p:sldId id="308" r:id="rId26"/>
    <p:sldId id="309" r:id="rId27"/>
    <p:sldId id="310" r:id="rId28"/>
    <p:sldId id="311" r:id="rId29"/>
    <p:sldId id="314" r:id="rId30"/>
    <p:sldId id="277" r:id="rId31"/>
    <p:sldId id="275" r:id="rId32"/>
    <p:sldId id="320" r:id="rId33"/>
    <p:sldId id="321" r:id="rId34"/>
  </p:sldIdLst>
  <p:sldSz cx="12192000" cy="6858000"/>
  <p:notesSz cx="6858000" cy="9144000"/>
  <p:embeddedFontLst>
    <p:embeddedFont>
      <p:font typeface="Pretendard Black" panose="02000A03000000020004" pitchFamily="2" charset="-127"/>
      <p:bold r:id="rId36"/>
    </p:embeddedFont>
    <p:embeddedFont>
      <p:font typeface="Pretendard Thin" panose="02000203000000020004" pitchFamily="2" charset="-127"/>
      <p:regular r:id="rId37"/>
    </p:embeddedFont>
    <p:embeddedFont>
      <p:font typeface="맑은 고딕" panose="020B0503020000020004" pitchFamily="34" charset="-127"/>
      <p:regular r:id="rId38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Poppins" pitchFamily="2" charset="0"/>
      <p:regular r:id="rId46"/>
      <p:bold r:id="rId47"/>
      <p:italic r:id="rId48"/>
      <p:boldItalic r:id="rId49"/>
    </p:embeddedFont>
    <p:embeddedFont>
      <p:font typeface="Pretendard" panose="02000503000000020004" pitchFamily="2" charset="-127"/>
      <p:regular r:id="rId50"/>
      <p:bold r:id="rId51"/>
    </p:embeddedFont>
    <p:embeddedFont>
      <p:font typeface="Pretendard Light" panose="02000403000000020004" pitchFamily="2" charset="-127"/>
      <p:regular r:id="rId52"/>
    </p:embeddedFont>
    <p:embeddedFont>
      <p:font typeface="Pretendard Medium" panose="02000503000000020004" pitchFamily="2" charset="-127"/>
      <p:regular r:id="rId53"/>
    </p:embeddedFont>
    <p:embeddedFont>
      <p:font typeface="Pretendard SemiBold" panose="02000503000000020004" pitchFamily="2" charset="-127"/>
      <p:regular r:id="rId54"/>
      <p:bold r:id="rId55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4A8E"/>
    <a:srgbClr val="DAE3F3"/>
    <a:srgbClr val="1C326C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B7ECC6-B1D0-44A3-BAF0-AA64010CA72E}" v="1" dt="2024-10-04T13:25:17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9"/>
    <p:restoredTop sz="85915"/>
  </p:normalViewPr>
  <p:slideViewPr>
    <p:cSldViewPr snapToGrid="0" snapToObjects="1">
      <p:cViewPr varScale="1">
        <p:scale>
          <a:sx n="105" d="100"/>
          <a:sy n="105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seo Lee" userId="c3f3a78bd8ecaeac" providerId="LiveId" clId="{C9B7ECC6-B1D0-44A3-BAF0-AA64010CA72E}"/>
    <pc:docChg chg="modSld">
      <pc:chgData name="yunseo Lee" userId="c3f3a78bd8ecaeac" providerId="LiveId" clId="{C9B7ECC6-B1D0-44A3-BAF0-AA64010CA72E}" dt="2024-10-04T13:25:17.492" v="0" actId="1076"/>
      <pc:docMkLst>
        <pc:docMk/>
      </pc:docMkLst>
      <pc:sldChg chg="modSp">
        <pc:chgData name="yunseo Lee" userId="c3f3a78bd8ecaeac" providerId="LiveId" clId="{C9B7ECC6-B1D0-44A3-BAF0-AA64010CA72E}" dt="2024-10-04T13:25:17.492" v="0" actId="1076"/>
        <pc:sldMkLst>
          <pc:docMk/>
          <pc:sldMk cId="4070437399" sldId="321"/>
        </pc:sldMkLst>
        <pc:spChg chg="mod">
          <ac:chgData name="yunseo Lee" userId="c3f3a78bd8ecaeac" providerId="LiveId" clId="{C9B7ECC6-B1D0-44A3-BAF0-AA64010CA72E}" dt="2024-10-04T13:25:17.492" v="0" actId="1076"/>
          <ac:spMkLst>
            <pc:docMk/>
            <pc:sldMk cId="4070437399" sldId="321"/>
            <ac:spMk id="22" creationId="{44CC2A2E-5A0C-99F9-0F81-7E501EBB2CD4}"/>
          </ac:spMkLst>
        </pc:spChg>
        <pc:spChg chg="mod">
          <ac:chgData name="yunseo Lee" userId="c3f3a78bd8ecaeac" providerId="LiveId" clId="{C9B7ECC6-B1D0-44A3-BAF0-AA64010CA72E}" dt="2024-10-04T13:25:17.492" v="0" actId="1076"/>
          <ac:spMkLst>
            <pc:docMk/>
            <pc:sldMk cId="4070437399" sldId="321"/>
            <ac:spMk id="23" creationId="{D6C26DF9-F965-91DE-3331-5823DFC13DE5}"/>
          </ac:spMkLst>
        </pc:spChg>
        <pc:grpChg chg="mod">
          <ac:chgData name="yunseo Lee" userId="c3f3a78bd8ecaeac" providerId="LiveId" clId="{C9B7ECC6-B1D0-44A3-BAF0-AA64010CA72E}" dt="2024-10-04T13:25:17.492" v="0" actId="1076"/>
          <ac:grpSpMkLst>
            <pc:docMk/>
            <pc:sldMk cId="4070437399" sldId="321"/>
            <ac:grpSpMk id="20" creationId="{B5CC8EE0-725E-6CBA-9D06-6F42E714FAB2}"/>
          </ac:grpSpMkLst>
        </pc:grpChg>
        <pc:picChg chg="mod">
          <ac:chgData name="yunseo Lee" userId="c3f3a78bd8ecaeac" providerId="LiveId" clId="{C9B7ECC6-B1D0-44A3-BAF0-AA64010CA72E}" dt="2024-10-04T13:25:17.492" v="0" actId="1076"/>
          <ac:picMkLst>
            <pc:docMk/>
            <pc:sldMk cId="4070437399" sldId="321"/>
            <ac:picMk id="21" creationId="{834E66D0-4714-E0AA-8E9C-08A660D5A04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DF121-D1AC-0845-9DD4-6B05AFC1E17B}" type="datetimeFigureOut">
              <a:rPr kumimoji="1" lang="ko-KR" altLang="en-US" smtClean="0"/>
              <a:t>2024. 10. 5.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DFC16-42E6-6C44-A3C5-1AADFA20B3BC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9141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99341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1270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0844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26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9214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50554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593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909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4770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8420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26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1884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74141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086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580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DFC16-42E6-6C44-A3C5-1AADFA20B3BC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3796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10/5/24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30317" y="4424855"/>
            <a:ext cx="7299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이모 한 잔 더 </a:t>
            </a:r>
            <a:r>
              <a:rPr kumimoji="1" lang="ko-KR" altLang="en-US" sz="32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주이소</a:t>
            </a:r>
            <a:r>
              <a:rPr kumimoji="1" lang="ko-KR" altLang="en-US" sz="32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1600" b="1" spc="-60" dirty="0">
                <a:solidFill>
                  <a:prstClr val="black"/>
                </a:solidFill>
                <a:latin typeface="Pretendard Thin" panose="02000203000000020004" pitchFamily="2" charset="-127"/>
                <a:ea typeface="Pretendard Thin" panose="02000203000000020004" pitchFamily="2" charset="-127"/>
                <a:cs typeface="Pretendard Thin" panose="02000203000000020004" pitchFamily="2" charset="-127"/>
              </a:rPr>
              <a:t>시청각 장애인들을 위한 손동작 인식 오더 시스템</a:t>
            </a:r>
            <a:endParaRPr kumimoji="1" lang="ko-Kore-US" altLang="en-US" sz="32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30317" y="5104223"/>
            <a:ext cx="2751715" cy="792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Deep Learning</a:t>
            </a:r>
            <a:endParaRPr kumimoji="1" lang="en-US" altLang="ko-KR" spc="-60" dirty="0">
              <a:latin typeface="Pretendard Thin" panose="02000203000000020004" pitchFamily="2" charset="-127"/>
              <a:ea typeface="Pretendard Thin" panose="02000203000000020004" pitchFamily="2" charset="-127"/>
              <a:cs typeface="Pretendard Thin" panose="020002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400" b="1" spc="-60" dirty="0" err="1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강된장</a:t>
            </a:r>
            <a:r>
              <a:rPr kumimoji="1" lang="ko-KR" altLang="en-US" sz="1400" b="1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 </a:t>
            </a:r>
            <a:r>
              <a:rPr kumimoji="1" lang="ko-KR" altLang="en-US" sz="1200" b="1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rPr>
              <a:t>팀</a:t>
            </a:r>
            <a:r>
              <a:rPr kumimoji="1" lang="ko-KR" altLang="en-US" sz="1400" b="1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 </a:t>
            </a:r>
            <a:r>
              <a:rPr kumimoji="1" lang="ko-KR" altLang="en-US" sz="1400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이영서</a:t>
            </a:r>
            <a:r>
              <a:rPr kumimoji="1" lang="ko-KR" altLang="en-US" sz="1400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양재영 조민지 이윤서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CB1D864-4D03-E14D-2AF9-2981C75A01CD}"/>
              </a:ext>
            </a:extLst>
          </p:cNvPr>
          <p:cNvSpPr/>
          <p:nvPr/>
        </p:nvSpPr>
        <p:spPr>
          <a:xfrm>
            <a:off x="0" y="1051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1EDDCA-82C3-32FB-EC1C-21B656230576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68D6-F5C9-6E13-AD20-1B112135681E}"/>
              </a:ext>
            </a:extLst>
          </p:cNvPr>
          <p:cNvSpPr txBox="1"/>
          <p:nvPr/>
        </p:nvSpPr>
        <p:spPr>
          <a:xfrm>
            <a:off x="1269234" y="1868490"/>
            <a:ext cx="9446449" cy="83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(1) 21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랜드마크 데이터 </a:t>
            </a:r>
            <a:r>
              <a:rPr kumimoji="1" lang="ko-KR" altLang="en-US" spc="-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- 3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차원의 좌표 중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 깊이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 제거 후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차원으로 축소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그림 3" descr="도표, 라인이(가) 표시된 사진&#10;&#10;자동 생성된 설명">
            <a:extLst>
              <a:ext uri="{FF2B5EF4-FFF2-40B4-BE49-F238E27FC236}">
                <a16:creationId xmlns:a16="http://schemas.microsoft.com/office/drawing/2014/main" id="{33C7B8DC-CEFB-E397-AC36-0E46C6ED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318" y="2519167"/>
            <a:ext cx="3056158" cy="2776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3C281-9356-FF1D-E330-D0DA34274FFD}"/>
              </a:ext>
            </a:extLst>
          </p:cNvPr>
          <p:cNvSpPr txBox="1"/>
          <p:nvPr/>
        </p:nvSpPr>
        <p:spPr>
          <a:xfrm>
            <a:off x="1265197" y="2752453"/>
            <a:ext cx="6074401" cy="87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(2) 21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랜드마크 데이터 위치 정규화 진행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손의 화면상 위치가 바뀌어도 일관적으로 인식될 수 있도록 정규화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1461C-3755-5066-CD4F-AC0443C0A023}"/>
              </a:ext>
            </a:extLst>
          </p:cNvPr>
          <p:cNvSpPr txBox="1"/>
          <p:nvPr/>
        </p:nvSpPr>
        <p:spPr>
          <a:xfrm>
            <a:off x="1265197" y="3677261"/>
            <a:ext cx="6074401" cy="12447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(3) 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각도 데이터 추가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랜드마크 간의 벡터 계산 및 정규화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D97CE3-BC53-9BEC-8861-BCA604082344}"/>
              </a:ext>
            </a:extLst>
          </p:cNvPr>
          <p:cNvSpPr txBox="1"/>
          <p:nvPr/>
        </p:nvSpPr>
        <p:spPr>
          <a:xfrm>
            <a:off x="1265196" y="4525030"/>
            <a:ext cx="6074401" cy="1250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(4) Sequence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저장 </a:t>
            </a:r>
            <a:r>
              <a:rPr lang="ko-KR" altLang="en-US" sz="1800" dirty="0">
                <a:effectLst/>
              </a:rPr>
              <a:t>➡️ </a:t>
            </a:r>
            <a:r>
              <a:rPr kumimoji="1" lang="ko-KR" altLang="en-US" spc="-5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데이터셋</a:t>
            </a:r>
            <a:endParaRPr kumimoji="1" lang="en-US" altLang="ko-KR" spc="-5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- 30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프레임씩 묶어서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Sequence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데이터로 구성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움직임이 있는 손동작을 고려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3736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68D6-F5C9-6E13-AD20-1B112135681E}"/>
              </a:ext>
            </a:extLst>
          </p:cNvPr>
          <p:cNvSpPr txBox="1"/>
          <p:nvPr/>
        </p:nvSpPr>
        <p:spPr>
          <a:xfrm>
            <a:off x="1269234" y="1795338"/>
            <a:ext cx="9446449" cy="5582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(1) 21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개의 랜드마크 데이터 </a:t>
            </a:r>
            <a:r>
              <a:rPr kumimoji="1" lang="ko-KR" altLang="en-US" spc="-5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전처리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- 3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차원의 좌표 중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‘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상대적 깊이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’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정보 제거 후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차원으로 축소 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(2) 21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랜드마크 데이터 위치 정규화 진행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손의 화면상 위치가 바뀌어도 일관적으로 인식될 수 있도록 정규화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좌표를 기준으로 각 좌표 값의 차이 계산 후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min-max scaling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(3) 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각도 데이터 추가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랜드마크 간의 벡터 계산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방향만 고려할 수 있도록 벡터 정규화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일관되게 손동작을 인식할 수 있도록 각도 추가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(4) Sequence</a:t>
            </a:r>
            <a:r>
              <a:rPr kumimoji="1" lang="ko-KR" altLang="en-US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데이터로 저장 </a:t>
            </a:r>
            <a:r>
              <a:rPr lang="ko-KR" altLang="en-US" sz="1800" dirty="0">
                <a:effectLst/>
              </a:rPr>
              <a:t>➡️ </a:t>
            </a:r>
            <a:r>
              <a:rPr kumimoji="1" lang="ko-KR" altLang="en-US" spc="-5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최종 데이터셋</a:t>
            </a:r>
            <a:endParaRPr kumimoji="1" lang="en-US" altLang="ko-KR" spc="-5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- 30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프레임씩 묶어서 </a:t>
            </a: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Sequence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데이터로 구성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        - </a:t>
            </a:r>
            <a:r>
              <a:rPr kumimoji="1" lang="ko-KR" altLang="en-US" sz="1600" spc="-5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움직임이 있는 손동작을 고려</a:t>
            </a:r>
            <a:endParaRPr kumimoji="1" lang="en-US" altLang="ko-KR" sz="1600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4" name="그림 3" descr="도표, 라인이(가) 표시된 사진&#10;&#10;자동 생성된 설명">
            <a:extLst>
              <a:ext uri="{FF2B5EF4-FFF2-40B4-BE49-F238E27FC236}">
                <a16:creationId xmlns:a16="http://schemas.microsoft.com/office/drawing/2014/main" id="{33C7B8DC-CEFB-E397-AC36-0E46C6ED5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6656" y="2290142"/>
            <a:ext cx="2507186" cy="227771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D990B07-4059-F833-A133-C744F4CEAC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🤔</a:t>
            </a:r>
            <a:endParaRPr kumimoji="1" lang="en-US" altLang="ko-KR" sz="36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  <a:p>
            <a:pPr algn="ctr"/>
            <a:r>
              <a:rPr kumimoji="1" lang="ko-KR" altLang="en-US" sz="2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어떤 고민 끝에 데이터를 이렇게 최종 구성한 건가요</a:t>
            </a:r>
            <a:r>
              <a:rPr kumimoji="1" lang="en-US" altLang="ko-KR" sz="28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820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2BB2-2CEC-8607-78B3-20C71A9EDB01}"/>
              </a:ext>
            </a:extLst>
          </p:cNvPr>
          <p:cNvSpPr txBox="1"/>
          <p:nvPr/>
        </p:nvSpPr>
        <p:spPr>
          <a:xfrm>
            <a:off x="1046570" y="1966880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1.</a:t>
            </a:r>
            <a:r>
              <a:rPr kumimoji="1" lang="ko-KR" altLang="en-US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화면상 각기 다른 위치에 있는 손동작을 모두 잘 인식하려면</a:t>
            </a:r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r>
              <a:rPr kumimoji="1" lang="ko-KR" altLang="en-US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1" lang="en-US" altLang="ko-KR" sz="2000" b="1" spc="-60" dirty="0">
              <a:highlight>
                <a:srgbClr val="DAE3F3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1" descr="page2image65633936">
            <a:extLst>
              <a:ext uri="{FF2B5EF4-FFF2-40B4-BE49-F238E27FC236}">
                <a16:creationId xmlns:a16="http://schemas.microsoft.com/office/drawing/2014/main" id="{938D04D2-3C40-789F-295C-41452E09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01" y="2704410"/>
            <a:ext cx="3012245" cy="16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00A65-66C7-8044-13F8-FF2C39C20EE0}"/>
              </a:ext>
            </a:extLst>
          </p:cNvPr>
          <p:cNvSpPr txBox="1">
            <a:spLocks noChangeAspect="1"/>
          </p:cNvSpPr>
          <p:nvPr/>
        </p:nvSpPr>
        <p:spPr>
          <a:xfrm>
            <a:off x="1046570" y="2811633"/>
            <a:ext cx="312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시도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]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정규화 실행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1774-E8FE-03CD-F9E2-6F84D4071072}"/>
              </a:ext>
            </a:extLst>
          </p:cNvPr>
          <p:cNvSpPr txBox="1">
            <a:spLocks noChangeAspect="1"/>
          </p:cNvSpPr>
          <p:nvPr/>
        </p:nvSpPr>
        <p:spPr>
          <a:xfrm>
            <a:off x="1293701" y="3196976"/>
            <a:ext cx="3120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좌표 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번을 기준으로</a:t>
            </a:r>
            <a:b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좌표의 차이 계산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Min-max scaling 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21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랜드마크 데이터 변환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모서리가 둥근 직사각형 27">
            <a:extLst>
              <a:ext uri="{FF2B5EF4-FFF2-40B4-BE49-F238E27FC236}">
                <a16:creationId xmlns:a16="http://schemas.microsoft.com/office/drawing/2014/main" id="{8E71EFE8-0C40-E030-CD7A-7D8F18D2E7E1}"/>
              </a:ext>
            </a:extLst>
          </p:cNvPr>
          <p:cNvSpPr/>
          <p:nvPr/>
        </p:nvSpPr>
        <p:spPr>
          <a:xfrm>
            <a:off x="1141301" y="4502231"/>
            <a:ext cx="3012244" cy="162582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105E34-30E2-F24D-5A5F-FF166C25B19C}"/>
              </a:ext>
            </a:extLst>
          </p:cNvPr>
          <p:cNvSpPr txBox="1">
            <a:spLocks noChangeAspect="1"/>
          </p:cNvSpPr>
          <p:nvPr/>
        </p:nvSpPr>
        <p:spPr>
          <a:xfrm>
            <a:off x="1032819" y="4696859"/>
            <a:ext cx="312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kumimoji="1" lang="ko-KR" altLang="en-US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</a:t>
            </a:r>
            <a:r>
              <a:rPr kumimoji="1" lang="en-US" altLang="ko-KR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kumimoji="1" lang="ko-KR" altLang="en-US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성공</a:t>
            </a:r>
            <a:endParaRPr kumimoji="1" lang="en-US" altLang="ko-KR" sz="1600" spc="-60" dirty="0">
              <a:solidFill>
                <a:srgbClr val="264A8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841C45-44B3-EE3F-F9A7-B6404A1BBEA6}"/>
              </a:ext>
            </a:extLst>
          </p:cNvPr>
          <p:cNvSpPr txBox="1">
            <a:spLocks noChangeAspect="1"/>
          </p:cNvSpPr>
          <p:nvPr/>
        </p:nvSpPr>
        <p:spPr>
          <a:xfrm>
            <a:off x="1331836" y="5121492"/>
            <a:ext cx="2859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정규화 이후 </a:t>
            </a:r>
            <a:r>
              <a:rPr kumimoji="1" lang="ko-KR" altLang="en-US" sz="1600" spc="-6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웹캠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인식 시 성능이 눈에 띄게 개선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586CE6-E5C0-AE3D-82E9-C753F48A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71"/>
          <a:stretch/>
        </p:blipFill>
        <p:spPr>
          <a:xfrm>
            <a:off x="5200855" y="2644774"/>
            <a:ext cx="5388239" cy="3109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C238A-0B02-EDCA-A53F-62352ABE3478}"/>
              </a:ext>
            </a:extLst>
          </p:cNvPr>
          <p:cNvSpPr txBox="1">
            <a:spLocks noChangeAspect="1"/>
          </p:cNvSpPr>
          <p:nvPr/>
        </p:nvSpPr>
        <p:spPr>
          <a:xfrm>
            <a:off x="7048115" y="5863128"/>
            <a:ext cx="312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정규화 적용 전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6E5FA-A653-E83F-1A08-9F33DE1F4B3E}"/>
              </a:ext>
            </a:extLst>
          </p:cNvPr>
          <p:cNvSpPr txBox="1">
            <a:spLocks noChangeAspect="1"/>
          </p:cNvSpPr>
          <p:nvPr/>
        </p:nvSpPr>
        <p:spPr>
          <a:xfrm>
            <a:off x="7048115" y="5863128"/>
            <a:ext cx="3120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정규화 적용 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kumimoji="1" lang="ko-KR" altLang="en-US" sz="10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kumimoji="1" lang="en-US" altLang="ko-KR" sz="10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(https://dacon.io/codeshare/5006</a:t>
            </a:r>
            <a:r>
              <a:rPr kumimoji="1" lang="en-US" altLang="ko-KR" sz="8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8948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2BB2-2CEC-8607-78B3-20C71A9EDB01}"/>
              </a:ext>
            </a:extLst>
          </p:cNvPr>
          <p:cNvSpPr txBox="1"/>
          <p:nvPr/>
        </p:nvSpPr>
        <p:spPr>
          <a:xfrm>
            <a:off x="1046570" y="1966880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1.</a:t>
            </a:r>
            <a:r>
              <a:rPr kumimoji="1" lang="ko-KR" altLang="en-US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화면상 각기 다른 위치에 있는 손동작을 모두 잘 인식하려면</a:t>
            </a:r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r>
              <a:rPr kumimoji="1" lang="ko-KR" altLang="en-US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endParaRPr kumimoji="1" lang="en-US" altLang="ko-KR" sz="2000" b="1" spc="-60" dirty="0">
              <a:highlight>
                <a:srgbClr val="DAE3F3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7" name="Picture 1" descr="page2image65633936">
            <a:extLst>
              <a:ext uri="{FF2B5EF4-FFF2-40B4-BE49-F238E27FC236}">
                <a16:creationId xmlns:a16="http://schemas.microsoft.com/office/drawing/2014/main" id="{938D04D2-3C40-789F-295C-41452E09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301" y="2704410"/>
            <a:ext cx="3012245" cy="162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000A65-66C7-8044-13F8-FF2C39C20EE0}"/>
              </a:ext>
            </a:extLst>
          </p:cNvPr>
          <p:cNvSpPr txBox="1">
            <a:spLocks noChangeAspect="1"/>
          </p:cNvSpPr>
          <p:nvPr/>
        </p:nvSpPr>
        <p:spPr>
          <a:xfrm>
            <a:off x="1046570" y="2811633"/>
            <a:ext cx="312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시도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]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정규화 실행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41774-E8FE-03CD-F9E2-6F84D4071072}"/>
              </a:ext>
            </a:extLst>
          </p:cNvPr>
          <p:cNvSpPr txBox="1">
            <a:spLocks noChangeAspect="1"/>
          </p:cNvSpPr>
          <p:nvPr/>
        </p:nvSpPr>
        <p:spPr>
          <a:xfrm>
            <a:off x="1293701" y="3196976"/>
            <a:ext cx="31207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손목 좌표 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번을 기준으로</a:t>
            </a:r>
            <a:b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좌표의 차이 계산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Min-max scaling 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진행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기존 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21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개 랜드마크 데이터 변환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6586CE6-E5C0-AE3D-82E9-C753F48AE2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271"/>
          <a:stretch/>
        </p:blipFill>
        <p:spPr>
          <a:xfrm>
            <a:off x="5200855" y="2644774"/>
            <a:ext cx="5388239" cy="31098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9B38B30-BB71-0FB7-8383-52E1F5DBB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0343" y="2695238"/>
            <a:ext cx="5388239" cy="30833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EC238A-0B02-EDCA-A53F-62352ABE3478}"/>
              </a:ext>
            </a:extLst>
          </p:cNvPr>
          <p:cNvSpPr txBox="1">
            <a:spLocks noChangeAspect="1"/>
          </p:cNvSpPr>
          <p:nvPr/>
        </p:nvSpPr>
        <p:spPr>
          <a:xfrm>
            <a:off x="7048115" y="5863128"/>
            <a:ext cx="31207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위치 정규화 적용 후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r"/>
            <a:r>
              <a:rPr kumimoji="1" lang="ko-KR" altLang="en-US" sz="10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출처</a:t>
            </a:r>
            <a:r>
              <a:rPr kumimoji="1" lang="en-US" altLang="ko-KR" sz="10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(https://dacon.io/codeshare/5006</a:t>
            </a:r>
            <a:r>
              <a:rPr kumimoji="1" lang="en-US" altLang="ko-KR" sz="800" spc="-60" dirty="0">
                <a:solidFill>
                  <a:schemeClr val="bg1">
                    <a:lumMod val="6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0" name="모서리가 둥근 직사각형 27">
            <a:extLst>
              <a:ext uri="{FF2B5EF4-FFF2-40B4-BE49-F238E27FC236}">
                <a16:creationId xmlns:a16="http://schemas.microsoft.com/office/drawing/2014/main" id="{D259706C-3D14-1399-24D6-F51570E31FB2}"/>
              </a:ext>
            </a:extLst>
          </p:cNvPr>
          <p:cNvSpPr/>
          <p:nvPr/>
        </p:nvSpPr>
        <p:spPr>
          <a:xfrm>
            <a:off x="1141301" y="4502231"/>
            <a:ext cx="3012244" cy="162582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BD339-E4E4-AE08-CA32-876B8FE4288F}"/>
              </a:ext>
            </a:extLst>
          </p:cNvPr>
          <p:cNvSpPr txBox="1">
            <a:spLocks noChangeAspect="1"/>
          </p:cNvSpPr>
          <p:nvPr/>
        </p:nvSpPr>
        <p:spPr>
          <a:xfrm>
            <a:off x="1032819" y="4696859"/>
            <a:ext cx="3120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 </a:t>
            </a:r>
            <a:r>
              <a:rPr kumimoji="1" lang="ko-KR" altLang="en-US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결과 </a:t>
            </a:r>
            <a:r>
              <a:rPr kumimoji="1" lang="en-US" altLang="ko-KR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] </a:t>
            </a:r>
            <a:r>
              <a:rPr kumimoji="1" lang="ko-KR" altLang="en-US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성공</a:t>
            </a:r>
            <a:endParaRPr kumimoji="1" lang="en-US" altLang="ko-KR" sz="1600" spc="-60" dirty="0">
              <a:solidFill>
                <a:srgbClr val="264A8E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6B41F-E19A-C46B-389C-BCF063451937}"/>
              </a:ext>
            </a:extLst>
          </p:cNvPr>
          <p:cNvSpPr txBox="1">
            <a:spLocks noChangeAspect="1"/>
          </p:cNvSpPr>
          <p:nvPr/>
        </p:nvSpPr>
        <p:spPr>
          <a:xfrm>
            <a:off x="1331836" y="5121492"/>
            <a:ext cx="2859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정규화 이후 </a:t>
            </a:r>
            <a:r>
              <a:rPr kumimoji="1" lang="ko-KR" altLang="en-US" sz="1600" spc="-6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웹캠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인식 시 성능이 눈에 띄게 개선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074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62BB2-2CEC-8607-78B3-20C71A9EDB01}"/>
              </a:ext>
            </a:extLst>
          </p:cNvPr>
          <p:cNvSpPr txBox="1"/>
          <p:nvPr/>
        </p:nvSpPr>
        <p:spPr>
          <a:xfrm>
            <a:off x="1046570" y="1966880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Q 2.</a:t>
            </a:r>
            <a:r>
              <a:rPr kumimoji="1" lang="ko-KR" altLang="en-US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각기 다른 손동작을 일관되게 인식되도록 처리할 수 없을까</a:t>
            </a:r>
            <a:r>
              <a:rPr kumimoji="1" lang="en-US" altLang="ko-KR" sz="2000" spc="-5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?</a:t>
            </a:r>
            <a:endParaRPr kumimoji="1" lang="en-US" altLang="ko-KR" sz="2000" b="1" spc="-60" dirty="0">
              <a:highlight>
                <a:srgbClr val="DAE3F3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A72FF3-69FD-454C-167D-7783B581B5B9}"/>
              </a:ext>
            </a:extLst>
          </p:cNvPr>
          <p:cNvGrpSpPr>
            <a:grpSpLocks noChangeAspect="1"/>
          </p:cNvGrpSpPr>
          <p:nvPr/>
        </p:nvGrpSpPr>
        <p:grpSpPr>
          <a:xfrm>
            <a:off x="611150" y="2704411"/>
            <a:ext cx="2860990" cy="1398232"/>
            <a:chOff x="1046570" y="2704410"/>
            <a:chExt cx="3326683" cy="1625827"/>
          </a:xfrm>
        </p:grpSpPr>
        <p:pic>
          <p:nvPicPr>
            <p:cNvPr id="7" name="Picture 1" descr="page2image65633936">
              <a:extLst>
                <a:ext uri="{FF2B5EF4-FFF2-40B4-BE49-F238E27FC236}">
                  <a16:creationId xmlns:a16="http://schemas.microsoft.com/office/drawing/2014/main" id="{938D04D2-3C40-789F-295C-41452E094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301" y="2704410"/>
              <a:ext cx="3012245" cy="162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000A65-66C7-8044-13F8-FF2C39C20EE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6570" y="2811633"/>
              <a:ext cx="312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b="1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</a:t>
              </a:r>
              <a:r>
                <a:rPr kumimoji="1" lang="ko-KR" altLang="en-US" sz="1600" b="1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시도 </a:t>
              </a:r>
              <a:r>
                <a:rPr kumimoji="1" lang="en-US" altLang="ko-KR" sz="1600" b="1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1 ] 3</a:t>
              </a:r>
              <a:r>
                <a:rPr kumimoji="1" lang="ko-KR" altLang="en-US" sz="1600" b="1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차원 회전</a:t>
              </a:r>
              <a:endPara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6D41774-E8FE-03CD-F9E2-6F84D4071072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52527" y="3247275"/>
              <a:ext cx="3120726" cy="966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회전 행렬 사용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X,Y,Z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축 기준으로 회전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상대적 깊이 </a:t>
              </a: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z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좌표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56EA6C2-C9F0-E866-48B8-8E2C5C1ABB03}"/>
              </a:ext>
            </a:extLst>
          </p:cNvPr>
          <p:cNvGrpSpPr>
            <a:grpSpLocks noChangeAspect="1"/>
          </p:cNvGrpSpPr>
          <p:nvPr/>
        </p:nvGrpSpPr>
        <p:grpSpPr>
          <a:xfrm>
            <a:off x="618550" y="4258340"/>
            <a:ext cx="2820715" cy="1381105"/>
            <a:chOff x="1032820" y="4502231"/>
            <a:chExt cx="3320526" cy="1625827"/>
          </a:xfrm>
        </p:grpSpPr>
        <p:sp>
          <p:nvSpPr>
            <p:cNvPr id="21" name="모서리가 둥근 직사각형 27">
              <a:extLst>
                <a:ext uri="{FF2B5EF4-FFF2-40B4-BE49-F238E27FC236}">
                  <a16:creationId xmlns:a16="http://schemas.microsoft.com/office/drawing/2014/main" id="{8E71EFE8-0C40-E030-CD7A-7D8F18D2E7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0105E34-30E2-F24D-5A5F-FF166C25B19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 </a:t>
              </a:r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]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실패</a:t>
              </a:r>
              <a:endPara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41C45-44B3-EE3F-F9A7-B6404A1BBEA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32620" y="5052140"/>
              <a:ext cx="312072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비슷한 손동작을 혼동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영상 촬영 때</a:t>
              </a: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직접</a:t>
              </a: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각도를 </a:t>
              </a:r>
              <a:b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회전하며 수집하기로</a:t>
              </a: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결정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24" name="Picture 1" descr="page2image65633936">
            <a:extLst>
              <a:ext uri="{FF2B5EF4-FFF2-40B4-BE49-F238E27FC236}">
                <a16:creationId xmlns:a16="http://schemas.microsoft.com/office/drawing/2014/main" id="{7AC4CEC1-691B-2CFF-640A-601BE9FC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24" y="2701976"/>
            <a:ext cx="2595081" cy="14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427266D-9B1F-3697-78E1-F735F37A6819}"/>
              </a:ext>
            </a:extLst>
          </p:cNvPr>
          <p:cNvSpPr txBox="1">
            <a:spLocks noChangeAspect="1"/>
          </p:cNvSpPr>
          <p:nvPr/>
        </p:nvSpPr>
        <p:spPr>
          <a:xfrm>
            <a:off x="3289193" y="2809199"/>
            <a:ext cx="2688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시도 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2 ] Optical 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0D329D-E759-FD4C-AB0A-849213AB5336}"/>
              </a:ext>
            </a:extLst>
          </p:cNvPr>
          <p:cNvSpPr txBox="1">
            <a:spLocks noChangeAspect="1"/>
          </p:cNvSpPr>
          <p:nvPr/>
        </p:nvSpPr>
        <p:spPr>
          <a:xfrm>
            <a:off x="3486298" y="3202009"/>
            <a:ext cx="2688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연속된 프레임에서 </a:t>
            </a:r>
            <a:b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 픽셀의 움직임을 추적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60CAE7B-47BD-637F-A0FD-3CBE727A903D}"/>
              </a:ext>
            </a:extLst>
          </p:cNvPr>
          <p:cNvGrpSpPr>
            <a:grpSpLocks noChangeAspect="1"/>
          </p:cNvGrpSpPr>
          <p:nvPr/>
        </p:nvGrpSpPr>
        <p:grpSpPr>
          <a:xfrm>
            <a:off x="3295015" y="4251490"/>
            <a:ext cx="2795231" cy="1396223"/>
            <a:chOff x="4305946" y="4512291"/>
            <a:chExt cx="3254897" cy="1625827"/>
          </a:xfrm>
        </p:grpSpPr>
        <p:sp>
          <p:nvSpPr>
            <p:cNvPr id="27" name="모서리가 둥근 직사각형 27">
              <a:extLst>
                <a:ext uri="{FF2B5EF4-FFF2-40B4-BE49-F238E27FC236}">
                  <a16:creationId xmlns:a16="http://schemas.microsoft.com/office/drawing/2014/main" id="{ECA630DB-134D-696B-2F9C-2F38AC080EAA}"/>
                </a:ext>
              </a:extLst>
            </p:cNvPr>
            <p:cNvSpPr/>
            <p:nvPr/>
          </p:nvSpPr>
          <p:spPr>
            <a:xfrm>
              <a:off x="4414427" y="451229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A448CAF-420A-6930-4381-A524708D6E4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305946" y="4623899"/>
              <a:ext cx="312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 </a:t>
              </a:r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]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실패</a:t>
              </a:r>
              <a:endPara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694C9BD-7B01-FA58-49D9-6BB55F2F3B1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440117" y="5014676"/>
              <a:ext cx="3120726" cy="967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해당 문제에는 부적합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움직임을 이용해 동적</a:t>
              </a:r>
              <a: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정적인 포즈 구분에 그침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30" name="Picture 1" descr="page2image65633936">
            <a:extLst>
              <a:ext uri="{FF2B5EF4-FFF2-40B4-BE49-F238E27FC236}">
                <a16:creationId xmlns:a16="http://schemas.microsoft.com/office/drawing/2014/main" id="{AD858323-6D94-2065-5E83-E65D60FE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64" y="2707092"/>
            <a:ext cx="2590569" cy="13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0CC3B21-70DB-D847-ADBC-F3F2CA80D7F6}"/>
              </a:ext>
            </a:extLst>
          </p:cNvPr>
          <p:cNvSpPr txBox="1">
            <a:spLocks noChangeAspect="1"/>
          </p:cNvSpPr>
          <p:nvPr/>
        </p:nvSpPr>
        <p:spPr>
          <a:xfrm>
            <a:off x="6014633" y="2814314"/>
            <a:ext cx="2683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시도 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3 ]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랜드마크 확장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358388-0350-F3F2-6CC3-9340C37F29EC}"/>
              </a:ext>
            </a:extLst>
          </p:cNvPr>
          <p:cNvSpPr txBox="1">
            <a:spLocks noChangeAspect="1"/>
          </p:cNvSpPr>
          <p:nvPr/>
        </p:nvSpPr>
        <p:spPr>
          <a:xfrm>
            <a:off x="6181578" y="3185431"/>
            <a:ext cx="2683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손에 대한 랜드마크에 </a:t>
            </a:r>
            <a:b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어깨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팔꿈치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랜드마크 추가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3A4AE46-FAA6-5A95-BC53-09FFA45E33E6}"/>
              </a:ext>
            </a:extLst>
          </p:cNvPr>
          <p:cNvGrpSpPr>
            <a:grpSpLocks noChangeAspect="1"/>
          </p:cNvGrpSpPr>
          <p:nvPr/>
        </p:nvGrpSpPr>
        <p:grpSpPr>
          <a:xfrm>
            <a:off x="6014634" y="4271257"/>
            <a:ext cx="2846955" cy="1396224"/>
            <a:chOff x="7611198" y="4507946"/>
            <a:chExt cx="3315124" cy="1625827"/>
          </a:xfrm>
        </p:grpSpPr>
        <p:sp>
          <p:nvSpPr>
            <p:cNvPr id="33" name="모서리가 둥근 직사각형 27">
              <a:extLst>
                <a:ext uri="{FF2B5EF4-FFF2-40B4-BE49-F238E27FC236}">
                  <a16:creationId xmlns:a16="http://schemas.microsoft.com/office/drawing/2014/main" id="{F9A394D7-3A52-03E7-71C7-88E74ABE0736}"/>
                </a:ext>
              </a:extLst>
            </p:cNvPr>
            <p:cNvSpPr/>
            <p:nvPr/>
          </p:nvSpPr>
          <p:spPr>
            <a:xfrm>
              <a:off x="7719679" y="4507946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D1C5FD4-C7D7-4A7E-1293-9BDEF52FA5F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611198" y="4619554"/>
              <a:ext cx="312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 </a:t>
              </a:r>
              <a:r>
                <a:rPr kumimoji="1" lang="en-US" altLang="ko-KR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] </a:t>
              </a:r>
              <a:r>
                <a:rPr kumimoji="1" lang="ko-KR" altLang="en-US" sz="1600" spc="-60" dirty="0">
                  <a:solidFill>
                    <a:schemeClr val="accent2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실패</a:t>
              </a:r>
              <a:endPara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23D9CBD-97D1-78A3-CE32-651C7DDBBC4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805596" y="5023287"/>
              <a:ext cx="3120726" cy="967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팔꿈치 랜드마크가 동작을</a:t>
              </a:r>
              <a:b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취하는 사람마다 달라</a:t>
              </a:r>
              <a:b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인식 성능 오히려 저하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37" name="Picture 1" descr="page2image65633936">
            <a:extLst>
              <a:ext uri="{FF2B5EF4-FFF2-40B4-BE49-F238E27FC236}">
                <a16:creationId xmlns:a16="http://schemas.microsoft.com/office/drawing/2014/main" id="{E3B19E1E-C617-2F4A-78DE-BCB8B39AD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755" y="2707270"/>
            <a:ext cx="2590569" cy="13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84D4C59-2B71-602A-044D-CA35AA7CC4A2}"/>
              </a:ext>
            </a:extLst>
          </p:cNvPr>
          <p:cNvSpPr txBox="1">
            <a:spLocks noChangeAspect="1"/>
          </p:cNvSpPr>
          <p:nvPr/>
        </p:nvSpPr>
        <p:spPr>
          <a:xfrm>
            <a:off x="8733024" y="2814492"/>
            <a:ext cx="2683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[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시도 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4 ]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각도 데이터 추가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9CBD7B-B93D-2D28-0002-25E1EC171B69}"/>
              </a:ext>
            </a:extLst>
          </p:cNvPr>
          <p:cNvSpPr txBox="1">
            <a:spLocks noChangeAspect="1"/>
          </p:cNvSpPr>
          <p:nvPr/>
        </p:nvSpPr>
        <p:spPr>
          <a:xfrm>
            <a:off x="8899969" y="3185609"/>
            <a:ext cx="2683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손가락 관절의 벡터 계산</a:t>
            </a:r>
            <a:r>
              <a: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후 정규화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벡터 간의 각도 계산</a:t>
            </a:r>
            <a:endParaRPr kumimoji="1" lang="en-US" altLang="ko-KR" sz="1600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42873CE-9240-D417-BDCC-6837784208BF}"/>
              </a:ext>
            </a:extLst>
          </p:cNvPr>
          <p:cNvGrpSpPr>
            <a:grpSpLocks noChangeAspect="1"/>
          </p:cNvGrpSpPr>
          <p:nvPr/>
        </p:nvGrpSpPr>
        <p:grpSpPr>
          <a:xfrm>
            <a:off x="8738313" y="4256311"/>
            <a:ext cx="2831030" cy="1383134"/>
            <a:chOff x="1032820" y="4502231"/>
            <a:chExt cx="3327778" cy="1625827"/>
          </a:xfrm>
        </p:grpSpPr>
        <p:sp>
          <p:nvSpPr>
            <p:cNvPr id="44" name="모서리가 둥근 직사각형 27">
              <a:extLst>
                <a:ext uri="{FF2B5EF4-FFF2-40B4-BE49-F238E27FC236}">
                  <a16:creationId xmlns:a16="http://schemas.microsoft.com/office/drawing/2014/main" id="{221F82B6-74A9-4F35-E674-18DBC24DF980}"/>
                </a:ext>
              </a:extLst>
            </p:cNvPr>
            <p:cNvSpPr/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3886F65-A22B-8EA4-8152-7119863B660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spc="-60" dirty="0">
                  <a:solidFill>
                    <a:srgbClr val="264A8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[ </a:t>
              </a:r>
              <a:r>
                <a:rPr kumimoji="1" lang="ko-KR" altLang="en-US" sz="1600" spc="-60" dirty="0">
                  <a:solidFill>
                    <a:srgbClr val="264A8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 </a:t>
              </a:r>
              <a:r>
                <a:rPr kumimoji="1" lang="en-US" altLang="ko-KR" sz="1600" spc="-60" dirty="0">
                  <a:solidFill>
                    <a:srgbClr val="264A8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] </a:t>
              </a:r>
              <a:r>
                <a:rPr kumimoji="1" lang="ko-KR" altLang="en-US" sz="1600" spc="-60" dirty="0">
                  <a:solidFill>
                    <a:srgbClr val="264A8E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성공</a:t>
              </a:r>
              <a:endParaRPr kumimoji="1" lang="en-US" altLang="ko-KR" sz="1600" spc="-60" dirty="0">
                <a:solidFill>
                  <a:srgbClr val="264A8E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06E1F8F-C0BC-5C91-C68F-D36D537D1CE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239872" y="5035608"/>
              <a:ext cx="3120726" cy="6873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실시간 </a:t>
              </a:r>
              <a:r>
                <a:rPr kumimoji="1" lang="ko-KR" altLang="en-US" sz="1600" spc="-6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웹캠</a:t>
              </a: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시연 때</a:t>
              </a:r>
              <a:br>
                <a:rPr kumimoji="1" lang="en-US" altLang="ko-KR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</a:br>
              <a:r>
                <a:rPr kumimoji="1" lang="ko-KR" altLang="en-US" sz="16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인식 성능 개선</a:t>
              </a:r>
              <a:endParaRPr kumimoji="1" lang="en-US" altLang="ko-KR" sz="16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670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07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C040C0-8BBD-730E-7881-F1C804195D26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최종 데이터셋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60760C-6DEF-D4EB-48CE-225862041CF2}"/>
              </a:ext>
            </a:extLst>
          </p:cNvPr>
          <p:cNvGrpSpPr>
            <a:grpSpLocks/>
          </p:cNvGrpSpPr>
          <p:nvPr/>
        </p:nvGrpSpPr>
        <p:grpSpPr>
          <a:xfrm>
            <a:off x="2620348" y="3990495"/>
            <a:ext cx="2623141" cy="1103127"/>
            <a:chOff x="2473800" y="3019566"/>
            <a:chExt cx="7870645" cy="80286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E75984-9A1F-0397-1873-9ACD59DAF018}"/>
                </a:ext>
              </a:extLst>
            </p:cNvPr>
            <p:cNvSpPr txBox="1"/>
            <p:nvPr/>
          </p:nvSpPr>
          <p:spPr>
            <a:xfrm>
              <a:off x="2528003" y="3169487"/>
              <a:ext cx="7762235" cy="572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ko-KR" sz="1600" b="1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30</a:t>
              </a:r>
              <a:r>
                <a:rPr kumimoji="1" lang="ko-KR" altLang="en-US" sz="1600" b="1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프레임씩 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하나의 시퀀스로 묶어서 정리</a:t>
              </a:r>
              <a:endPara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1" name="모서리가 둥근 직사각형 8">
              <a:extLst>
                <a:ext uri="{FF2B5EF4-FFF2-40B4-BE49-F238E27FC236}">
                  <a16:creationId xmlns:a16="http://schemas.microsoft.com/office/drawing/2014/main" id="{C816B77B-C059-7693-4634-0A5726D18C4F}"/>
                </a:ext>
              </a:extLst>
            </p:cNvPr>
            <p:cNvSpPr/>
            <p:nvPr/>
          </p:nvSpPr>
          <p:spPr>
            <a:xfrm>
              <a:off x="2473800" y="3019566"/>
              <a:ext cx="7870645" cy="80286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aphicFrame>
        <p:nvGraphicFramePr>
          <p:cNvPr id="12" name="표 6">
            <a:extLst>
              <a:ext uri="{FF2B5EF4-FFF2-40B4-BE49-F238E27FC236}">
                <a16:creationId xmlns:a16="http://schemas.microsoft.com/office/drawing/2014/main" id="{87289CA7-9885-221E-46B3-CDD79C6DA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2430468"/>
              </p:ext>
            </p:extLst>
          </p:nvPr>
        </p:nvGraphicFramePr>
        <p:xfrm>
          <a:off x="6454840" y="2141339"/>
          <a:ext cx="3947283" cy="29522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761">
                  <a:extLst>
                    <a:ext uri="{9D8B030D-6E8A-4147-A177-3AD203B41FA5}">
                      <a16:colId xmlns:a16="http://schemas.microsoft.com/office/drawing/2014/main" val="4059064363"/>
                    </a:ext>
                  </a:extLst>
                </a:gridCol>
                <a:gridCol w="1596282">
                  <a:extLst>
                    <a:ext uri="{9D8B030D-6E8A-4147-A177-3AD203B41FA5}">
                      <a16:colId xmlns:a16="http://schemas.microsoft.com/office/drawing/2014/main" val="778953436"/>
                    </a:ext>
                  </a:extLst>
                </a:gridCol>
                <a:gridCol w="1035240">
                  <a:extLst>
                    <a:ext uri="{9D8B030D-6E8A-4147-A177-3AD203B41FA5}">
                      <a16:colId xmlns:a16="http://schemas.microsoft.com/office/drawing/2014/main" val="1402150803"/>
                    </a:ext>
                  </a:extLst>
                </a:gridCol>
              </a:tblGrid>
              <a:tr h="4687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Label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Shape</a:t>
                      </a:r>
                      <a:endParaRPr lang="ko-KR" altLang="en-US" sz="1600" b="0" i="0" dirty="0">
                        <a:latin typeface="Pretendard Medium" panose="02000503000000020004" pitchFamily="2" charset="-127"/>
                        <a:ea typeface="Pretendard Medium" panose="02000503000000020004" pitchFamily="2" charset="-127"/>
                        <a:cs typeface="Pretendard Medium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584239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커넥트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🤙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(1299, 30, 58)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443638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더워 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(1262, 30, 58)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570275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추워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🥶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(2672, 30, 58)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858610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앞치마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(1275, 30, 58)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660162"/>
                  </a:ext>
                </a:extLst>
              </a:tr>
              <a:tr h="4718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으쓱 🤷‍♀️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(2612, 30, 58)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양손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8702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☝️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(1302, 30, 58)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737618"/>
                  </a:ext>
                </a:extLst>
              </a:tr>
              <a:tr h="273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따봉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👍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(1287, 30, 58)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418490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C4567AD7-6E4A-38B9-8AFF-1E7AC4CC8F99}"/>
              </a:ext>
            </a:extLst>
          </p:cNvPr>
          <p:cNvGrpSpPr>
            <a:grpSpLocks/>
          </p:cNvGrpSpPr>
          <p:nvPr/>
        </p:nvGrpSpPr>
        <p:grpSpPr>
          <a:xfrm>
            <a:off x="2571642" y="2134408"/>
            <a:ext cx="2653572" cy="2134286"/>
            <a:chOff x="2473800" y="3019566"/>
            <a:chExt cx="7870645" cy="100637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E35E00-EE2B-C0A0-5CAB-E9B2487DAB4A}"/>
                </a:ext>
              </a:extLst>
            </p:cNvPr>
            <p:cNvSpPr txBox="1"/>
            <p:nvPr/>
          </p:nvSpPr>
          <p:spPr>
            <a:xfrm>
              <a:off x="2473800" y="3146555"/>
              <a:ext cx="7762236" cy="879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랜드마크 데이터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21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 *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차원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각도 데이터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15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+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레이블</a:t>
              </a: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)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endPara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ko-KR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=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kumimoji="1" lang="en-US" altLang="ko-KR" sz="1600" b="1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58</a:t>
              </a:r>
              <a:r>
                <a:rPr kumimoji="1" lang="ko-KR" altLang="en-US" sz="1600" b="1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차원</a:t>
              </a:r>
              <a:r>
                <a:rPr kumimoji="1" lang="ko-KR" altLang="en-US" sz="1600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데이터</a:t>
              </a:r>
              <a:endPara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2" name="모서리가 둥근 직사각형 8">
              <a:extLst>
                <a:ext uri="{FF2B5EF4-FFF2-40B4-BE49-F238E27FC236}">
                  <a16:creationId xmlns:a16="http://schemas.microsoft.com/office/drawing/2014/main" id="{D2F710B9-F20A-671F-3237-E2491D69FA6B}"/>
                </a:ext>
              </a:extLst>
            </p:cNvPr>
            <p:cNvSpPr/>
            <p:nvPr/>
          </p:nvSpPr>
          <p:spPr>
            <a:xfrm>
              <a:off x="2473800" y="3019566"/>
              <a:ext cx="7870645" cy="802860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DD79A63-DF75-C054-88F0-FC8717070741}"/>
              </a:ext>
            </a:extLst>
          </p:cNvPr>
          <p:cNvSpPr/>
          <p:nvPr/>
        </p:nvSpPr>
        <p:spPr>
          <a:xfrm rot="5400000">
            <a:off x="3713008" y="5322161"/>
            <a:ext cx="437817" cy="299403"/>
          </a:xfrm>
          <a:prstGeom prst="rightArrow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1C478A-5FA3-2A5B-AADE-FE58EB93DE97}"/>
              </a:ext>
            </a:extLst>
          </p:cNvPr>
          <p:cNvSpPr txBox="1"/>
          <p:nvPr/>
        </p:nvSpPr>
        <p:spPr>
          <a:xfrm>
            <a:off x="19219" y="5798687"/>
            <a:ext cx="7900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Shape</a:t>
            </a:r>
          </a:p>
          <a:p>
            <a:pPr algn="ctr"/>
            <a:r>
              <a:rPr kumimoji="1" lang="en-US" altLang="ko-KR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</a:t>
            </a:r>
            <a:r>
              <a:rPr kumimoji="1" lang="ko-KR" altLang="en-US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시퀀스 수</a:t>
            </a:r>
            <a:r>
              <a:rPr kumimoji="1" lang="en-US" altLang="ko-KR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한 시퀀스에 포함된 프레임 수</a:t>
            </a:r>
            <a:r>
              <a:rPr kumimoji="1" lang="en-US" altLang="ko-KR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, </a:t>
            </a:r>
            <a:r>
              <a:rPr kumimoji="1" lang="ko-KR" altLang="en-US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랜드마크 데이터 수</a:t>
            </a:r>
            <a:r>
              <a:rPr kumimoji="1" lang="en-US" altLang="ko-KR" sz="16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173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1F6A32-D12E-59E6-BD5F-8E5E8573351A}"/>
              </a:ext>
            </a:extLst>
          </p:cNvPr>
          <p:cNvSpPr/>
          <p:nvPr/>
        </p:nvSpPr>
        <p:spPr>
          <a:xfrm>
            <a:off x="9105253" y="2310887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GRU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1F54952-D173-EBD1-9B8D-D10A034D6ED5}"/>
              </a:ext>
            </a:extLst>
          </p:cNvPr>
          <p:cNvSpPr/>
          <p:nvPr/>
        </p:nvSpPr>
        <p:spPr>
          <a:xfrm>
            <a:off x="5860340" y="2306078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LSTM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46AB29-58F5-E27D-401E-47BC6961B9A4}"/>
              </a:ext>
            </a:extLst>
          </p:cNvPr>
          <p:cNvSpPr txBox="1"/>
          <p:nvPr/>
        </p:nvSpPr>
        <p:spPr>
          <a:xfrm>
            <a:off x="8569252" y="4314355"/>
            <a:ext cx="2816717" cy="116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시퀀스 데이터 처리에 유용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Reset Gate , Update Gate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단순한 구조 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2CC861-DD96-D99F-B282-FA68AED16459}"/>
              </a:ext>
            </a:extLst>
          </p:cNvPr>
          <p:cNvSpPr txBox="1"/>
          <p:nvPr/>
        </p:nvSpPr>
        <p:spPr>
          <a:xfrm>
            <a:off x="5442943" y="4270659"/>
            <a:ext cx="2988408" cy="116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장기의존성 문제 해결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게이트 </a:t>
            </a:r>
            <a:r>
              <a:rPr kumimoji="1" lang="en-US" altLang="ko-KR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망각 게이트</a:t>
            </a:r>
            <a:r>
              <a:rPr kumimoji="1" lang="en-US" altLang="ko-KR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      출력 게이트</a:t>
            </a:r>
            <a:r>
              <a:rPr kumimoji="1" lang="en-US" altLang="ko-KR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Cell state </a:t>
            </a: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F68D77-22C8-2C13-4261-CA2585CB537F}"/>
              </a:ext>
            </a:extLst>
          </p:cNvPr>
          <p:cNvSpPr txBox="1"/>
          <p:nvPr/>
        </p:nvSpPr>
        <p:spPr>
          <a:xfrm>
            <a:off x="834884" y="2899554"/>
            <a:ext cx="3210711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좌표 데이터로 표현된 동작 학습</a:t>
            </a:r>
            <a:endParaRPr kumimoji="1" lang="en-US" altLang="ko-KR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8B9D2C6F-C7B3-FD48-5F90-A4EE8D5EC930}"/>
              </a:ext>
            </a:extLst>
          </p:cNvPr>
          <p:cNvSpPr/>
          <p:nvPr/>
        </p:nvSpPr>
        <p:spPr>
          <a:xfrm>
            <a:off x="641131" y="2774526"/>
            <a:ext cx="3255552" cy="7507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D8440-0951-67B5-5702-9600A94F934F}"/>
              </a:ext>
            </a:extLst>
          </p:cNvPr>
          <p:cNvSpPr txBox="1"/>
          <p:nvPr/>
        </p:nvSpPr>
        <p:spPr>
          <a:xfrm>
            <a:off x="639812" y="3892966"/>
            <a:ext cx="3210711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시퀀스를 학습하기 유리한 모델</a:t>
            </a:r>
            <a:endParaRPr kumimoji="1" lang="en-US" altLang="ko-KR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D410782-C255-0E35-DDAD-A3D7D2697642}"/>
              </a:ext>
            </a:extLst>
          </p:cNvPr>
          <p:cNvSpPr/>
          <p:nvPr/>
        </p:nvSpPr>
        <p:spPr>
          <a:xfrm>
            <a:off x="641131" y="3767938"/>
            <a:ext cx="3255552" cy="750700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4C1CF-1587-BF6B-C54A-05C36AE8FFE0}"/>
              </a:ext>
            </a:extLst>
          </p:cNvPr>
          <p:cNvSpPr txBox="1"/>
          <p:nvPr/>
        </p:nvSpPr>
        <p:spPr>
          <a:xfrm>
            <a:off x="4417276" y="3359488"/>
            <a:ext cx="830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b="1" spc="-6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→</a:t>
            </a:r>
            <a:endParaRPr kumimoji="1" lang="ko-KR" altLang="en-US" sz="3200" b="1" spc="-6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5EC416-67DF-4C8A-2241-5361441C9AE6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Classification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 선정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3156DC-FD0E-FDCB-BE03-2BAB11DF99B7}"/>
              </a:ext>
            </a:extLst>
          </p:cNvPr>
          <p:cNvSpPr txBox="1"/>
          <p:nvPr/>
        </p:nvSpPr>
        <p:spPr>
          <a:xfrm>
            <a:off x="880557" y="742224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Classification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08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1F6A32-D12E-59E6-BD5F-8E5E8573351A}"/>
              </a:ext>
            </a:extLst>
          </p:cNvPr>
          <p:cNvSpPr/>
          <p:nvPr/>
        </p:nvSpPr>
        <p:spPr>
          <a:xfrm>
            <a:off x="4199682" y="2536264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GRU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1F54952-D173-EBD1-9B8D-D10A034D6ED5}"/>
              </a:ext>
            </a:extLst>
          </p:cNvPr>
          <p:cNvSpPr/>
          <p:nvPr/>
        </p:nvSpPr>
        <p:spPr>
          <a:xfrm>
            <a:off x="1646803" y="2536265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LSTM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8DCA16-4BB1-CEA2-391C-C7FC74F851AB}"/>
              </a:ext>
            </a:extLst>
          </p:cNvPr>
          <p:cNvSpPr/>
          <p:nvPr/>
        </p:nvSpPr>
        <p:spPr>
          <a:xfrm>
            <a:off x="8281692" y="2536264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 Tree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9D62B-029D-D68C-8ADC-BED3809EC94B}"/>
              </a:ext>
            </a:extLst>
          </p:cNvPr>
          <p:cNvSpPr txBox="1"/>
          <p:nvPr/>
        </p:nvSpPr>
        <p:spPr>
          <a:xfrm>
            <a:off x="8154589" y="4500845"/>
            <a:ext cx="3266501" cy="79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비교적 간단한 모델 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해석과 적은 </a:t>
            </a:r>
            <a:r>
              <a:rPr kumimoji="1" lang="ko-KR" altLang="en-US" sz="1600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C2216-842C-3323-3FAE-02988AB8CF07}"/>
              </a:ext>
            </a:extLst>
          </p:cNvPr>
          <p:cNvSpPr txBox="1"/>
          <p:nvPr/>
        </p:nvSpPr>
        <p:spPr>
          <a:xfrm>
            <a:off x="6752561" y="3147012"/>
            <a:ext cx="83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6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+</a:t>
            </a:r>
            <a:endParaRPr kumimoji="1" lang="ko-KR" altLang="en-US" sz="2800" b="1" spc="-6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75765-C02F-7183-2904-638C4CC89829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Classification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 선정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가지 모델로 비교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46DCF-59B9-55FF-4BBC-103087652C6B}"/>
              </a:ext>
            </a:extLst>
          </p:cNvPr>
          <p:cNvSpPr txBox="1"/>
          <p:nvPr/>
        </p:nvSpPr>
        <p:spPr>
          <a:xfrm>
            <a:off x="2126323" y="5778576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“Decision Tree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도 추가하여 확실하게 비교해보자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5B11D-60CD-1DE8-7560-C439B979132E}"/>
              </a:ext>
            </a:extLst>
          </p:cNvPr>
          <p:cNvSpPr txBox="1"/>
          <p:nvPr/>
        </p:nvSpPr>
        <p:spPr>
          <a:xfrm>
            <a:off x="880557" y="742224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Classification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7987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1F6A32-D12E-59E6-BD5F-8E5E8573351A}"/>
              </a:ext>
            </a:extLst>
          </p:cNvPr>
          <p:cNvSpPr/>
          <p:nvPr/>
        </p:nvSpPr>
        <p:spPr>
          <a:xfrm>
            <a:off x="4199682" y="2536264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GRU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C1F54952-D173-EBD1-9B8D-D10A034D6ED5}"/>
              </a:ext>
            </a:extLst>
          </p:cNvPr>
          <p:cNvSpPr/>
          <p:nvPr/>
        </p:nvSpPr>
        <p:spPr>
          <a:xfrm>
            <a:off x="1646803" y="2536265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LSTM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D8DCA16-4BB1-CEA2-391C-C7FC74F851AB}"/>
              </a:ext>
            </a:extLst>
          </p:cNvPr>
          <p:cNvSpPr/>
          <p:nvPr/>
        </p:nvSpPr>
        <p:spPr>
          <a:xfrm>
            <a:off x="8281692" y="2536264"/>
            <a:ext cx="1744717" cy="1744717"/>
          </a:xfrm>
          <a:prstGeom prst="ellipse">
            <a:avLst/>
          </a:prstGeom>
          <a:solidFill>
            <a:srgbClr val="264A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 Tree</a:t>
            </a:r>
            <a:endParaRPr kumimoji="1" lang="ko-Kore-US" altLang="en-US" sz="200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9D62B-029D-D68C-8ADC-BED3809EC94B}"/>
              </a:ext>
            </a:extLst>
          </p:cNvPr>
          <p:cNvSpPr txBox="1"/>
          <p:nvPr/>
        </p:nvSpPr>
        <p:spPr>
          <a:xfrm>
            <a:off x="8154589" y="4500845"/>
            <a:ext cx="3266501" cy="79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비교적 간단한 모델 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쉬운 해석과 적은 </a:t>
            </a:r>
            <a:r>
              <a:rPr kumimoji="1" lang="ko-KR" altLang="en-US" sz="1600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전처리</a:t>
            </a:r>
            <a:endParaRPr kumimoji="1" lang="en-US" altLang="ko-KR" sz="1600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C2216-842C-3323-3FAE-02988AB8CF07}"/>
              </a:ext>
            </a:extLst>
          </p:cNvPr>
          <p:cNvSpPr txBox="1"/>
          <p:nvPr/>
        </p:nvSpPr>
        <p:spPr>
          <a:xfrm>
            <a:off x="6752561" y="3147012"/>
            <a:ext cx="83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b="1" spc="-60" dirty="0">
                <a:latin typeface="Noto Sans CJK KR DemiLight" panose="020B0400000000000000" pitchFamily="34" charset="-128"/>
                <a:ea typeface="Noto Sans CJK KR DemiLight" panose="020B0400000000000000" pitchFamily="34" charset="-128"/>
              </a:rPr>
              <a:t>+</a:t>
            </a:r>
            <a:endParaRPr kumimoji="1" lang="ko-KR" altLang="en-US" sz="2800" b="1" spc="-60" dirty="0">
              <a:latin typeface="Noto Sans CJK KR DemiLight" panose="020B0400000000000000" pitchFamily="34" charset="-128"/>
              <a:ea typeface="Noto Sans CJK KR DemiLight" panose="020B0400000000000000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E75765-C02F-7183-2904-638C4CC89829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Classification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 선정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총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가지 모델로 비교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546DCF-59B9-55FF-4BBC-103087652C6B}"/>
              </a:ext>
            </a:extLst>
          </p:cNvPr>
          <p:cNvSpPr txBox="1"/>
          <p:nvPr/>
        </p:nvSpPr>
        <p:spPr>
          <a:xfrm>
            <a:off x="1319325" y="5425088"/>
            <a:ext cx="9884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모델 선정 기준</a:t>
            </a:r>
            <a:b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</a:b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(1) Train data – Validation data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학습 결과의 안정성 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  <a:p>
            <a:pPr algn="ctr"/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(2)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ko-KR" altLang="en-US" sz="2000" b="1" spc="-60" dirty="0">
                <a:solidFill>
                  <a:schemeClr val="accent2">
                    <a:lumMod val="75000"/>
                  </a:schemeClr>
                </a:solidFill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데모에서 실시간 인식한 결과의 성능 </a:t>
            </a:r>
            <a:endParaRPr kumimoji="1" lang="en-US" altLang="ko-KR" sz="2000" b="1" spc="-60" dirty="0">
              <a:solidFill>
                <a:schemeClr val="accent2">
                  <a:lumMod val="75000"/>
                </a:schemeClr>
              </a:solidFill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5B11D-60CD-1DE8-7560-C439B979132E}"/>
              </a:ext>
            </a:extLst>
          </p:cNvPr>
          <p:cNvSpPr txBox="1"/>
          <p:nvPr/>
        </p:nvSpPr>
        <p:spPr>
          <a:xfrm>
            <a:off x="880557" y="742224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Classification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2" name="모서리가 둥근 직사각형 27">
            <a:extLst>
              <a:ext uri="{FF2B5EF4-FFF2-40B4-BE49-F238E27FC236}">
                <a16:creationId xmlns:a16="http://schemas.microsoft.com/office/drawing/2014/main" id="{D601998B-D0C9-5C2E-A8C2-D46F897C5A98}"/>
              </a:ext>
            </a:extLst>
          </p:cNvPr>
          <p:cNvSpPr/>
          <p:nvPr/>
        </p:nvSpPr>
        <p:spPr>
          <a:xfrm>
            <a:off x="2637472" y="5356388"/>
            <a:ext cx="7150367" cy="1130857"/>
          </a:xfrm>
          <a:prstGeom prst="round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7590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0" name="그림 9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48C88C33-CFAE-5AB0-808F-B5A3F7DD4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76" y="2140037"/>
            <a:ext cx="4546633" cy="2732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57BBE3-59FA-257A-14D1-B7B6BCB7DDF7}"/>
              </a:ext>
            </a:extLst>
          </p:cNvPr>
          <p:cNvSpPr txBox="1"/>
          <p:nvPr/>
        </p:nvSpPr>
        <p:spPr>
          <a:xfrm>
            <a:off x="2705223" y="5246470"/>
            <a:ext cx="62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GRU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6B339-8657-6118-AF81-E31F69F19932}"/>
              </a:ext>
            </a:extLst>
          </p:cNvPr>
          <p:cNvSpPr txBox="1"/>
          <p:nvPr/>
        </p:nvSpPr>
        <p:spPr>
          <a:xfrm>
            <a:off x="8011749" y="5246470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Decision Tree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60A87-4F2D-E4B2-74B7-6B3C66CE4F6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GRU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와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Decision Tree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결과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3E77C-9690-6AE4-6857-57B3C6FEF00D}"/>
              </a:ext>
            </a:extLst>
          </p:cNvPr>
          <p:cNvSpPr txBox="1"/>
          <p:nvPr/>
        </p:nvSpPr>
        <p:spPr>
          <a:xfrm>
            <a:off x="880557" y="742224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Classification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9BFA2E-9445-B44A-4693-30ECE38FC509}"/>
              </a:ext>
            </a:extLst>
          </p:cNvPr>
          <p:cNvSpPr txBox="1">
            <a:spLocks noChangeAspect="1"/>
          </p:cNvSpPr>
          <p:nvPr/>
        </p:nvSpPr>
        <p:spPr>
          <a:xfrm>
            <a:off x="1359440" y="5718454"/>
            <a:ext cx="33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Dropout, Batch</a:t>
            </a: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normalization </a:t>
            </a: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이후에도 </a:t>
            </a:r>
            <a:b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비정상적으로 높은 </a:t>
            </a:r>
            <a: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accuracy </a:t>
            </a: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문제</a:t>
            </a:r>
            <a:endParaRPr kumimoji="1" lang="en-US" altLang="ko-KR" sz="1600" spc="-6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B20DF0-7C89-6E59-7BE1-C86BF3330CFB}"/>
              </a:ext>
            </a:extLst>
          </p:cNvPr>
          <p:cNvSpPr txBox="1">
            <a:spLocks noChangeAspect="1"/>
          </p:cNvSpPr>
          <p:nvPr/>
        </p:nvSpPr>
        <p:spPr>
          <a:xfrm>
            <a:off x="7092364" y="5761041"/>
            <a:ext cx="33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-60" dirty="0" err="1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웹캠</a:t>
            </a: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테스트 결과</a:t>
            </a:r>
            <a:b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다양한 위치에서 손동작 인식 성능 저하</a:t>
            </a:r>
            <a:endParaRPr kumimoji="1" lang="en-US" altLang="ko-KR" sz="1600" spc="-6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5120EBB-B80F-FCFE-42C2-60866D63D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783" y="2140037"/>
            <a:ext cx="3513401" cy="264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52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F831D-4C93-9DE3-7F05-EF8D2147C5CD}"/>
              </a:ext>
            </a:extLst>
          </p:cNvPr>
          <p:cNvSpPr txBox="1"/>
          <p:nvPr/>
        </p:nvSpPr>
        <p:spPr>
          <a:xfrm>
            <a:off x="1080867" y="4375140"/>
            <a:ext cx="3339376" cy="93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Motivation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390235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1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11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B60A87-4F2D-E4B2-74B7-6B3C66CE4F6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3. LSTM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으로 최종 선정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3E77C-9690-6AE4-6857-57B3C6FEF00D}"/>
              </a:ext>
            </a:extLst>
          </p:cNvPr>
          <p:cNvSpPr txBox="1"/>
          <p:nvPr/>
        </p:nvSpPr>
        <p:spPr>
          <a:xfrm>
            <a:off x="880557" y="742224"/>
            <a:ext cx="1758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Classification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84F7C52-F99B-54F1-95E2-BB7709DE3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136" y="1872980"/>
            <a:ext cx="4712606" cy="466516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02D273B-ACC4-21FD-C820-D3B1B3248A76}"/>
              </a:ext>
            </a:extLst>
          </p:cNvPr>
          <p:cNvSpPr/>
          <p:nvPr/>
        </p:nvSpPr>
        <p:spPr>
          <a:xfrm>
            <a:off x="1335596" y="1838679"/>
            <a:ext cx="2322004" cy="2376859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9934FA-40EB-9636-70F3-389D6131665B}"/>
              </a:ext>
            </a:extLst>
          </p:cNvPr>
          <p:cNvSpPr txBox="1"/>
          <p:nvPr/>
        </p:nvSpPr>
        <p:spPr>
          <a:xfrm>
            <a:off x="3955664" y="2831335"/>
            <a:ext cx="790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pc="-60" dirty="0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Accuracy: 0.983</a:t>
            </a:r>
            <a:r>
              <a:rPr kumimoji="1" lang="ko-KR" altLang="en-US" b="1" spc="-60" dirty="0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b="1" spc="-60" dirty="0">
              <a:highlight>
                <a:srgbClr val="DAE3F3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702F18-146D-26D8-9787-9F716DA0FC30}"/>
              </a:ext>
            </a:extLst>
          </p:cNvPr>
          <p:cNvSpPr txBox="1"/>
          <p:nvPr/>
        </p:nvSpPr>
        <p:spPr>
          <a:xfrm>
            <a:off x="7304064" y="3266135"/>
            <a:ext cx="4144225" cy="170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Batch </a:t>
            </a:r>
            <a:r>
              <a:rPr kumimoji="1" lang="en-US" altLang="ko-KR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Noralization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Categorical accuracy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사용하여 계산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(1)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학습 결과가 안정적이고</a:t>
            </a:r>
            <a:b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(2)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데모 인식에서 확연히 좋은 성능 관찰 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43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5356274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3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412232-05DC-07DF-D504-087B199488AD}"/>
              </a:ext>
            </a:extLst>
          </p:cNvPr>
          <p:cNvSpPr txBox="1"/>
          <p:nvPr/>
        </p:nvSpPr>
        <p:spPr>
          <a:xfrm>
            <a:off x="1080867" y="4866876"/>
            <a:ext cx="20095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11352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DA2001-EF73-907F-C271-19283391EB7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제작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87C98704-9FCD-5FCB-7481-6C74D5B5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3" y="2476367"/>
            <a:ext cx="5339230" cy="273106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40189F1-30A1-CB85-88CF-084BC40F42D9}"/>
              </a:ext>
            </a:extLst>
          </p:cNvPr>
          <p:cNvSpPr txBox="1"/>
          <p:nvPr/>
        </p:nvSpPr>
        <p:spPr>
          <a:xfrm>
            <a:off x="3426385" y="5448392"/>
            <a:ext cx="6447295" cy="873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음식점 주문용 태블릿 활용 가능한 시스템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데모 환경 고려하여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카카오톡 메시지 전송으로 기능 대체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811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4DD55E4-83E8-62D4-7E56-B849866D50B6}"/>
              </a:ext>
            </a:extLst>
          </p:cNvPr>
          <p:cNvGrpSpPr/>
          <p:nvPr/>
        </p:nvGrpSpPr>
        <p:grpSpPr>
          <a:xfrm>
            <a:off x="1785975" y="2287413"/>
            <a:ext cx="8620049" cy="2729794"/>
            <a:chOff x="1719882" y="1902166"/>
            <a:chExt cx="8620049" cy="272979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658DB82E-24E6-F736-A7F8-0C5629EA0E93}"/>
                </a:ext>
              </a:extLst>
            </p:cNvPr>
            <p:cNvGrpSpPr/>
            <p:nvPr/>
          </p:nvGrpSpPr>
          <p:grpSpPr>
            <a:xfrm>
              <a:off x="1890827" y="1938322"/>
              <a:ext cx="1347886" cy="466296"/>
              <a:chOff x="1206624" y="2128099"/>
              <a:chExt cx="4508500" cy="956478"/>
            </a:xfrm>
          </p:grpSpPr>
          <p:pic>
            <p:nvPicPr>
              <p:cNvPr id="45" name="Picture 1" descr="page2image65633936">
                <a:extLst>
                  <a:ext uri="{FF2B5EF4-FFF2-40B4-BE49-F238E27FC236}">
                    <a16:creationId xmlns:a16="http://schemas.microsoft.com/office/drawing/2014/main" id="{6E325B35-542F-47A0-AB52-D017B443B7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F5164DF-E18D-B54E-4F71-8F9C7CEA494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14841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Input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B2844BF-0A34-14E8-A0AA-67A65F7CB626}"/>
                </a:ext>
              </a:extLst>
            </p:cNvPr>
            <p:cNvSpPr txBox="1"/>
            <p:nvPr/>
          </p:nvSpPr>
          <p:spPr>
            <a:xfrm>
              <a:off x="1719882" y="4108004"/>
              <a:ext cx="1678998" cy="523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웹캠</a:t>
              </a:r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영상에서 수집한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랜드마크 데이터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79B6E990-3D4B-E7AE-8C9C-3429249869D9}"/>
                </a:ext>
              </a:extLst>
            </p:cNvPr>
            <p:cNvSpPr/>
            <p:nvPr/>
          </p:nvSpPr>
          <p:spPr>
            <a:xfrm>
              <a:off x="3452640" y="3051338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87EB51E-8628-9B52-98E5-4E4C99A74733}"/>
                </a:ext>
              </a:extLst>
            </p:cNvPr>
            <p:cNvGrpSpPr/>
            <p:nvPr/>
          </p:nvGrpSpPr>
          <p:grpSpPr>
            <a:xfrm>
              <a:off x="4198758" y="1919841"/>
              <a:ext cx="1347886" cy="466296"/>
              <a:chOff x="1206624" y="2128099"/>
              <a:chExt cx="4508500" cy="956478"/>
            </a:xfrm>
          </p:grpSpPr>
          <p:pic>
            <p:nvPicPr>
              <p:cNvPr id="43" name="Picture 1" descr="page2image65633936">
                <a:extLst>
                  <a:ext uri="{FF2B5EF4-FFF2-40B4-BE49-F238E27FC236}">
                    <a16:creationId xmlns:a16="http://schemas.microsoft.com/office/drawing/2014/main" id="{548778FE-BD2D-BFB7-E627-49B5BD454A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582CE38-A715-AB9A-5C50-C8771978EFF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52752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Model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9F68BEE-E71E-78C4-7CD5-FBE1EC3DB33E}"/>
                </a:ext>
              </a:extLst>
            </p:cNvPr>
            <p:cNvGrpSpPr/>
            <p:nvPr/>
          </p:nvGrpSpPr>
          <p:grpSpPr>
            <a:xfrm>
              <a:off x="4211568" y="2864212"/>
              <a:ext cx="1347886" cy="650848"/>
              <a:chOff x="7559040" y="2415828"/>
              <a:chExt cx="1658112" cy="802860"/>
            </a:xfrm>
          </p:grpSpPr>
          <p:sp>
            <p:nvSpPr>
              <p:cNvPr id="41" name="모서리가 둥근 직사각형 27">
                <a:extLst>
                  <a:ext uri="{FF2B5EF4-FFF2-40B4-BE49-F238E27FC236}">
                    <a16:creationId xmlns:a16="http://schemas.microsoft.com/office/drawing/2014/main" id="{F59F4B7E-1C97-6106-98A5-F461DF63C9B4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DC2E695-6B2D-789F-3477-35B3CA1735A1}"/>
                  </a:ext>
                </a:extLst>
              </p:cNvPr>
              <p:cNvSpPr txBox="1"/>
              <p:nvPr/>
            </p:nvSpPr>
            <p:spPr>
              <a:xfrm>
                <a:off x="7587136" y="2646660"/>
                <a:ext cx="1601918" cy="34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spc="-6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LSTM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83D61D-BBF3-3D93-25DE-D0198B47D4C0}"/>
                </a:ext>
              </a:extLst>
            </p:cNvPr>
            <p:cNvSpPr txBox="1"/>
            <p:nvPr/>
          </p:nvSpPr>
          <p:spPr>
            <a:xfrm>
              <a:off x="4033201" y="4099213"/>
              <a:ext cx="1678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분류 작업 진행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098E47-8117-C25A-F1B3-C598E40AE3AD}"/>
                </a:ext>
              </a:extLst>
            </p:cNvPr>
            <p:cNvGrpSpPr/>
            <p:nvPr/>
          </p:nvGrpSpPr>
          <p:grpSpPr>
            <a:xfrm>
              <a:off x="6506689" y="1902166"/>
              <a:ext cx="1347886" cy="466296"/>
              <a:chOff x="1206624" y="2128099"/>
              <a:chExt cx="4508500" cy="956478"/>
            </a:xfrm>
          </p:grpSpPr>
          <p:pic>
            <p:nvPicPr>
              <p:cNvPr id="39" name="Picture 1" descr="page2image65633936">
                <a:extLst>
                  <a:ext uri="{FF2B5EF4-FFF2-40B4-BE49-F238E27FC236}">
                    <a16:creationId xmlns:a16="http://schemas.microsoft.com/office/drawing/2014/main" id="{E5C8D152-882D-A163-200C-76507A3A6F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F3EB28F-C699-F0D1-3A71-02879BDFD01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19106"/>
                <a:ext cx="4260736" cy="75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Outpu</a:t>
                </a:r>
                <a:r>
                  <a:rPr kumimoji="1" lang="en-US" altLang="ko-KR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</a:t>
                </a:r>
              </a:p>
            </p:txBody>
          </p:sp>
        </p:grp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38E025-45E7-178F-8E81-D161C8A77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827" y="2638830"/>
              <a:ext cx="1347886" cy="1340445"/>
            </a:xfrm>
            <a:prstGeom prst="rect">
              <a:avLst/>
            </a:prstGeom>
          </p:spPr>
        </p:pic>
        <p:sp>
          <p:nvSpPr>
            <p:cNvPr id="26" name="화살표: 오른쪽 25">
              <a:extLst>
                <a:ext uri="{FF2B5EF4-FFF2-40B4-BE49-F238E27FC236}">
                  <a16:creationId xmlns:a16="http://schemas.microsoft.com/office/drawing/2014/main" id="{2B5AD058-789A-5CAA-3A11-47EBEE168F36}"/>
                </a:ext>
              </a:extLst>
            </p:cNvPr>
            <p:cNvSpPr/>
            <p:nvPr/>
          </p:nvSpPr>
          <p:spPr>
            <a:xfrm>
              <a:off x="5769239" y="3053524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B1CE769-AF0D-9BE8-FCEC-2628EB351E14}"/>
                </a:ext>
              </a:extLst>
            </p:cNvPr>
            <p:cNvGrpSpPr/>
            <p:nvPr/>
          </p:nvGrpSpPr>
          <p:grpSpPr>
            <a:xfrm>
              <a:off x="6506689" y="2866524"/>
              <a:ext cx="1347886" cy="650848"/>
              <a:chOff x="7559040" y="2415828"/>
              <a:chExt cx="1658112" cy="802860"/>
            </a:xfrm>
          </p:grpSpPr>
          <p:sp>
            <p:nvSpPr>
              <p:cNvPr id="37" name="모서리가 둥근 직사각형 27">
                <a:extLst>
                  <a:ext uri="{FF2B5EF4-FFF2-40B4-BE49-F238E27FC236}">
                    <a16:creationId xmlns:a16="http://schemas.microsoft.com/office/drawing/2014/main" id="{131D9D69-CBE3-D7C7-F827-03E376C093B8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5D3DDD0-569B-5B9B-97B6-F73A7E9A0D7B}"/>
                  </a:ext>
                </a:extLst>
              </p:cNvPr>
              <p:cNvSpPr txBox="1"/>
              <p:nvPr/>
            </p:nvSpPr>
            <p:spPr>
              <a:xfrm>
                <a:off x="7604603" y="2505308"/>
                <a:ext cx="1601918" cy="56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포즈 분류</a:t>
                </a:r>
                <a:r>
                  <a:rPr lang="en-US" altLang="ko-KR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</a:p>
              <a:p>
                <a:pPr algn="ctr"/>
                <a:r>
                  <a:rPr lang="ko-KR" altLang="en-US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더워 🥵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6A308E0-2533-5C94-463E-3BDC5207332D}"/>
                </a:ext>
              </a:extLst>
            </p:cNvPr>
            <p:cNvSpPr txBox="1"/>
            <p:nvPr/>
          </p:nvSpPr>
          <p:spPr>
            <a:xfrm>
              <a:off x="6320319" y="4071126"/>
              <a:ext cx="1678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손동작의 라벨 분류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9" name="화살표: 오른쪽 28">
              <a:extLst>
                <a:ext uri="{FF2B5EF4-FFF2-40B4-BE49-F238E27FC236}">
                  <a16:creationId xmlns:a16="http://schemas.microsoft.com/office/drawing/2014/main" id="{1304EFA3-5222-3916-257C-A1ACC7979646}"/>
                </a:ext>
              </a:extLst>
            </p:cNvPr>
            <p:cNvSpPr/>
            <p:nvPr/>
          </p:nvSpPr>
          <p:spPr>
            <a:xfrm>
              <a:off x="8043037" y="3055058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1B077113-0754-EE96-E365-731BD30E3661}"/>
                </a:ext>
              </a:extLst>
            </p:cNvPr>
            <p:cNvGrpSpPr/>
            <p:nvPr/>
          </p:nvGrpSpPr>
          <p:grpSpPr>
            <a:xfrm>
              <a:off x="8814621" y="1902166"/>
              <a:ext cx="1347886" cy="466296"/>
              <a:chOff x="1206624" y="2205030"/>
              <a:chExt cx="4508500" cy="956478"/>
            </a:xfrm>
          </p:grpSpPr>
          <p:pic>
            <p:nvPicPr>
              <p:cNvPr id="35" name="Picture 1" descr="page2image65633936">
                <a:extLst>
                  <a:ext uri="{FF2B5EF4-FFF2-40B4-BE49-F238E27FC236}">
                    <a16:creationId xmlns:a16="http://schemas.microsoft.com/office/drawing/2014/main" id="{863A1AF3-1EEB-4BEE-75A0-210D9B623F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205030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6EFA1C-F250-115C-C3F8-430881EB012C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96037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Application</a:t>
                </a: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4043F501-849D-D80C-A05E-AF2518292BAA}"/>
                </a:ext>
              </a:extLst>
            </p:cNvPr>
            <p:cNvGrpSpPr/>
            <p:nvPr/>
          </p:nvGrpSpPr>
          <p:grpSpPr>
            <a:xfrm>
              <a:off x="8814620" y="2855827"/>
              <a:ext cx="1347886" cy="650848"/>
              <a:chOff x="7559040" y="2415828"/>
              <a:chExt cx="1658112" cy="802860"/>
            </a:xfrm>
          </p:grpSpPr>
          <p:sp>
            <p:nvSpPr>
              <p:cNvPr id="33" name="모서리가 둥근 직사각형 27">
                <a:extLst>
                  <a:ext uri="{FF2B5EF4-FFF2-40B4-BE49-F238E27FC236}">
                    <a16:creationId xmlns:a16="http://schemas.microsoft.com/office/drawing/2014/main" id="{207B682C-38E1-D657-667A-45FEA3090D29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52E268E-041F-8E60-9F41-5ADF63B92B48}"/>
                  </a:ext>
                </a:extLst>
              </p:cNvPr>
              <p:cNvSpPr txBox="1"/>
              <p:nvPr/>
            </p:nvSpPr>
            <p:spPr>
              <a:xfrm>
                <a:off x="7604603" y="2505308"/>
                <a:ext cx="1601918" cy="56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메시지 전송</a:t>
                </a:r>
                <a:r>
                  <a:rPr lang="en-US" altLang="ko-KR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</a:p>
              <a:p>
                <a:pPr algn="ctr"/>
                <a:r>
                  <a:rPr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에어컨 틀어주세요</a:t>
                </a:r>
                <a:endParaRPr lang="ko-KR" altLang="en-US" sz="1200" b="0" i="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4673017-70D7-E490-3F14-A418020749A2}"/>
                </a:ext>
              </a:extLst>
            </p:cNvPr>
            <p:cNvSpPr txBox="1"/>
            <p:nvPr/>
          </p:nvSpPr>
          <p:spPr>
            <a:xfrm>
              <a:off x="8660933" y="4055497"/>
              <a:ext cx="1678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상응하는 메시지 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전송되도록 데모 구현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8299BC3-A80E-1B0B-41F9-8853C487F796}"/>
              </a:ext>
            </a:extLst>
          </p:cNvPr>
          <p:cNvSpPr/>
          <p:nvPr/>
        </p:nvSpPr>
        <p:spPr>
          <a:xfrm>
            <a:off x="8727026" y="1886171"/>
            <a:ext cx="1678998" cy="336553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181C7A-88B2-62D5-8D1E-29353AAB1ADF}"/>
              </a:ext>
            </a:extLst>
          </p:cNvPr>
          <p:cNvSpPr txBox="1">
            <a:spLocks noChangeAspect="1"/>
          </p:cNvSpPr>
          <p:nvPr/>
        </p:nvSpPr>
        <p:spPr>
          <a:xfrm>
            <a:off x="7613571" y="5357758"/>
            <a:ext cx="38816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손동작 인식 결과에 따라</a:t>
            </a:r>
            <a:br>
              <a:rPr kumimoji="1" lang="en-US" altLang="ko-KR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대응되는 메시지가 전송되어</a:t>
            </a:r>
            <a:endParaRPr kumimoji="1" lang="en-US" altLang="ko-KR" sz="1600" spc="-6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자동으로 주문이 들어가는 </a:t>
            </a:r>
            <a:endParaRPr kumimoji="1" lang="en-US" altLang="ko-KR" sz="1600" spc="-6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algn="ctr"/>
            <a:r>
              <a:rPr kumimoji="1" lang="ko-KR" altLang="en-US" sz="1600" spc="-60" dirty="0">
                <a:solidFill>
                  <a:schemeClr val="accent2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시스템 구축 </a:t>
            </a:r>
            <a:endParaRPr kumimoji="1" lang="en-US" altLang="ko-KR" sz="1600" spc="-60" dirty="0">
              <a:solidFill>
                <a:schemeClr val="accent2">
                  <a:lumMod val="7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DA2001-EF73-907F-C271-19283391EB7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제작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9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DA2001-EF73-907F-C271-19283391EB7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제작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graphicFrame>
        <p:nvGraphicFramePr>
          <p:cNvPr id="2" name="표 6">
            <a:extLst>
              <a:ext uri="{FF2B5EF4-FFF2-40B4-BE49-F238E27FC236}">
                <a16:creationId xmlns:a16="http://schemas.microsoft.com/office/drawing/2014/main" id="{40A950EF-5B15-3C99-1246-3317995FB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88375"/>
              </p:ext>
            </p:extLst>
          </p:nvPr>
        </p:nvGraphicFramePr>
        <p:xfrm>
          <a:off x="3194606" y="1935295"/>
          <a:ext cx="5925468" cy="43033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5156">
                  <a:extLst>
                    <a:ext uri="{9D8B030D-6E8A-4147-A177-3AD203B41FA5}">
                      <a16:colId xmlns:a16="http://schemas.microsoft.com/office/drawing/2014/main" val="4059064363"/>
                    </a:ext>
                  </a:extLst>
                </a:gridCol>
                <a:gridCol w="1975156">
                  <a:extLst>
                    <a:ext uri="{9D8B030D-6E8A-4147-A177-3AD203B41FA5}">
                      <a16:colId xmlns:a16="http://schemas.microsoft.com/office/drawing/2014/main" val="778953436"/>
                    </a:ext>
                  </a:extLst>
                </a:gridCol>
                <a:gridCol w="1975156">
                  <a:extLst>
                    <a:ext uri="{9D8B030D-6E8A-4147-A177-3AD203B41FA5}">
                      <a16:colId xmlns:a16="http://schemas.microsoft.com/office/drawing/2014/main" val="1402150803"/>
                    </a:ext>
                  </a:extLst>
                </a:gridCol>
              </a:tblGrid>
              <a:tr h="4494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레이블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동작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손동작 인식 이후</a:t>
                      </a:r>
                      <a:br>
                        <a:rPr lang="en-US" altLang="ko-KR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</a:br>
                      <a:r>
                        <a:rPr lang="ko-KR" altLang="en-US" b="0" i="0" dirty="0">
                          <a:latin typeface="Pretendard Medium" panose="02000503000000020004" pitchFamily="2" charset="-127"/>
                          <a:ea typeface="Pretendard Medium" panose="02000503000000020004" pitchFamily="2" charset="-127"/>
                          <a:cs typeface="Pretendard Medium" panose="02000503000000020004" pitchFamily="2" charset="-127"/>
                        </a:rPr>
                        <a:t>데모에서 전송될 메시지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64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584239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커넥트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🤙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전화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시작을 알리는 제스처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4443638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더워 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손부채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에어컨 좀 틀어주세요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9570275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추워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🥶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두 손 주먹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에어컨 좀 꺼주세요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5858610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앞치마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쇄골 한 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앞치마 좀 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7660162"/>
                  </a:ext>
                </a:extLst>
              </a:tr>
              <a:tr h="65464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으쓱 🤷‍♀️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두손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+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어깨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음식 언제 나오나요</a:t>
                      </a:r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?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98702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☝️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검지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하나 더 주세요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737618"/>
                  </a:ext>
                </a:extLst>
              </a:tr>
              <a:tr h="455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 err="1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따봉</a:t>
                      </a:r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600" b="0" i="0" dirty="0">
                          <a:effectLst/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👍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엄지 들기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맛있어요</a:t>
                      </a:r>
                      <a:r>
                        <a:rPr lang="en-US" altLang="ko-KR" sz="1600" b="0" i="0" dirty="0">
                          <a:latin typeface="Pretendard" panose="02000503000000020004" pitchFamily="2" charset="-127"/>
                          <a:ea typeface="Pretendard" panose="02000503000000020004" pitchFamily="2" charset="-127"/>
                          <a:cs typeface="Pretendard" panose="02000503000000020004" pitchFamily="2" charset="-127"/>
                        </a:rPr>
                        <a:t>~</a:t>
                      </a:r>
                      <a:endParaRPr lang="ko-KR" altLang="en-US" sz="1600" b="0" i="0" dirty="0">
                        <a:latin typeface="Pretendard" panose="02000503000000020004" pitchFamily="2" charset="-127"/>
                        <a:ea typeface="Pretendard" panose="02000503000000020004" pitchFamily="2" charset="-127"/>
                        <a:cs typeface="Pretendard" panose="02000503000000020004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418490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78F0FB9C-7BFC-9C62-D22A-151C8CC44733}"/>
              </a:ext>
            </a:extLst>
          </p:cNvPr>
          <p:cNvSpPr/>
          <p:nvPr/>
        </p:nvSpPr>
        <p:spPr>
          <a:xfrm>
            <a:off x="6974237" y="3223647"/>
            <a:ext cx="2262753" cy="316595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22357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DDC0-FE0E-8952-FBDF-71DABB72B24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작동 구조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-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2607-A345-9471-6FEE-C596E61F9AB8}"/>
              </a:ext>
            </a:extLst>
          </p:cNvPr>
          <p:cNvSpPr txBox="1">
            <a:spLocks noChangeAspect="1"/>
          </p:cNvSpPr>
          <p:nvPr/>
        </p:nvSpPr>
        <p:spPr>
          <a:xfrm>
            <a:off x="3068981" y="6057306"/>
            <a:ext cx="60510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1. </a:t>
            </a:r>
            <a:r>
              <a:rPr kumimoji="1" lang="ko-KR" altLang="en-US" sz="1600" b="1" spc="-6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커넥트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</a:t>
            </a:r>
            <a:r>
              <a:rPr lang="ko-KR" altLang="en-US" sz="1600" dirty="0">
                <a:effectLst/>
              </a:rPr>
              <a:t>🤙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동작을 취하면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, “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원하는 제스처를 취해주세요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라는 메시지 등장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4DC64-6CEF-C8F8-A423-B6810554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6" b="6067"/>
          <a:stretch/>
        </p:blipFill>
        <p:spPr>
          <a:xfrm>
            <a:off x="1967667" y="2075890"/>
            <a:ext cx="8256665" cy="38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9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DDC0-FE0E-8952-FBDF-71DABB72B24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작동 구조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2607-A345-9471-6FEE-C596E61F9AB8}"/>
              </a:ext>
            </a:extLst>
          </p:cNvPr>
          <p:cNvSpPr txBox="1">
            <a:spLocks noChangeAspect="1"/>
          </p:cNvSpPr>
          <p:nvPr/>
        </p:nvSpPr>
        <p:spPr>
          <a:xfrm>
            <a:off x="2748941" y="6079572"/>
            <a:ext cx="715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2.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상태에서 </a:t>
            </a:r>
            <a:r>
              <a:rPr kumimoji="1" lang="ko-KR" altLang="en-US" sz="1600" b="1" spc="-6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커넥트</a:t>
            </a:r>
            <a:r>
              <a:rPr lang="ko-KR" altLang="en-US" sz="1600" dirty="0">
                <a:effectLst/>
              </a:rPr>
              <a:t>🤙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동작 이후에 취하는 첫 번째 손동작을 인식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4DC64-6CEF-C8F8-A423-B6810554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6" b="6067"/>
          <a:stretch/>
        </p:blipFill>
        <p:spPr>
          <a:xfrm>
            <a:off x="1967667" y="2075890"/>
            <a:ext cx="8256665" cy="38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6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DDC0-FE0E-8952-FBDF-71DABB72B24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작동 구조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2607-A345-9471-6FEE-C596E61F9AB8}"/>
              </a:ext>
            </a:extLst>
          </p:cNvPr>
          <p:cNvSpPr txBox="1">
            <a:spLocks noChangeAspect="1"/>
          </p:cNvSpPr>
          <p:nvPr/>
        </p:nvSpPr>
        <p:spPr>
          <a:xfrm>
            <a:off x="2748941" y="6079572"/>
            <a:ext cx="715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이 상태에서 </a:t>
            </a:r>
            <a:r>
              <a:rPr kumimoji="1" lang="ko-KR" altLang="en-US" sz="1600" b="1" spc="-60" dirty="0" err="1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커넥트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 동작 이후에 취하는 첫 번째 손동작을 메시지로 보낼 동작으로 인식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4DC64-6CEF-C8F8-A423-B6810554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6" b="6067"/>
          <a:stretch/>
        </p:blipFill>
        <p:spPr>
          <a:xfrm>
            <a:off x="1967667" y="2075890"/>
            <a:ext cx="8256665" cy="38591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F2F609-3994-FEDB-E1BB-D3C2C070267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🤔 </a:t>
            </a:r>
            <a:r>
              <a:rPr kumimoji="1" lang="ko-KR" altLang="en-US" sz="36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커넥트</a:t>
            </a:r>
            <a:r>
              <a:rPr kumimoji="1" lang="ko-KR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손동작으로 시작하는 이유가 </a:t>
            </a:r>
            <a:r>
              <a:rPr kumimoji="1" lang="ko-KR" altLang="en-US" sz="3600" dirty="0" err="1">
                <a:latin typeface="Pretendard Medium" panose="02000503000000020004" pitchFamily="2" charset="-127"/>
                <a:ea typeface="Pretendard Medium" panose="02000503000000020004" pitchFamily="2" charset="-127"/>
              </a:rPr>
              <a:t>뭔가요</a:t>
            </a:r>
            <a:r>
              <a:rPr kumimoji="1" lang="en-US" altLang="ko-KR" sz="36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?</a:t>
            </a:r>
          </a:p>
          <a:p>
            <a:pPr algn="ctr"/>
            <a:endParaRPr kumimoji="1" lang="en-US" altLang="ko-KR" sz="36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4B2F86-C969-3797-1330-3D953D21AABE}"/>
              </a:ext>
            </a:extLst>
          </p:cNvPr>
          <p:cNvSpPr txBox="1"/>
          <p:nvPr/>
        </p:nvSpPr>
        <p:spPr>
          <a:xfrm>
            <a:off x="1874425" y="3870362"/>
            <a:ext cx="88294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저희는 음식점 주문용 태블릿에 삽입할 수 있는 시스템을 상상하며 예시 데모를 만들었습니다</a:t>
            </a:r>
            <a:r>
              <a:rPr kumimoji="1" lang="en-US" altLang="ko-KR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algn="ctr"/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그렇다면 손동작 인식이 </a:t>
            </a:r>
            <a:r>
              <a:rPr kumimoji="1" lang="ko-KR" altLang="en-US" spc="-60" dirty="0" err="1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계소</a:t>
            </a:r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 진행되는 것이 아니라 손님이 사용할 의사를 비춘 후에 시작되어야겠죠</a:t>
            </a:r>
            <a:r>
              <a:rPr kumimoji="1" lang="en-US" altLang="ko-KR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?</a:t>
            </a:r>
          </a:p>
          <a:p>
            <a:pPr algn="ctr"/>
            <a:endParaRPr kumimoji="1" lang="en-US" altLang="ko-KR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하지만 시청각장애인의 경우 </a:t>
            </a:r>
            <a:r>
              <a:rPr kumimoji="1" lang="ko-KR" altLang="en-US" spc="-60" dirty="0">
                <a:solidFill>
                  <a:schemeClr val="accent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소리나 글을 통해 손동작 인식이 시작 되었음을 알 수 없습니다</a:t>
            </a:r>
            <a:r>
              <a:rPr kumimoji="1" lang="en-US" altLang="ko-KR" spc="-60" dirty="0">
                <a:solidFill>
                  <a:schemeClr val="accent2">
                    <a:lumMod val="75000"/>
                  </a:schemeClr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pPr algn="ctr"/>
            <a:endParaRPr kumimoji="1" lang="en-US" altLang="ko-KR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  <a:p>
            <a:pPr algn="ctr"/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이에 저희는 시작을 알리는 손동작을 따로 학습하여</a:t>
            </a:r>
            <a:r>
              <a:rPr kumimoji="1" lang="en-US" altLang="ko-KR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, </a:t>
            </a:r>
            <a:br>
              <a:rPr kumimoji="1" lang="en-US" altLang="ko-KR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</a:br>
            <a:r>
              <a:rPr kumimoji="1" lang="ko-KR" altLang="en-US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해당 손동작을 취하면 이후 자동으로 손동작 인식이 시작되게끔 데모를 기획하였습니다</a:t>
            </a:r>
            <a:r>
              <a:rPr kumimoji="1" lang="en-US" altLang="ko-KR" spc="-60" dirty="0">
                <a:solidFill>
                  <a:schemeClr val="bg1"/>
                </a:solidFill>
                <a:latin typeface="Pretendard Light" panose="02000403000000020004" pitchFamily="2" charset="-127"/>
                <a:ea typeface="Pretendard Light" panose="02000403000000020004" pitchFamily="2" charset="-127"/>
              </a:rPr>
              <a:t>.</a:t>
            </a:r>
          </a:p>
          <a:p>
            <a:endParaRPr kumimoji="1" lang="ko-Kore-US" altLang="en-US" spc="-60" dirty="0">
              <a:solidFill>
                <a:schemeClr val="bg1"/>
              </a:solidFill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848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DDC0-FE0E-8952-FBDF-71DABB72B24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작동 구조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2607-A345-9471-6FEE-C596E61F9AB8}"/>
              </a:ext>
            </a:extLst>
          </p:cNvPr>
          <p:cNvSpPr txBox="1">
            <a:spLocks noChangeAspect="1"/>
          </p:cNvSpPr>
          <p:nvPr/>
        </p:nvSpPr>
        <p:spPr>
          <a:xfrm>
            <a:off x="2748941" y="6079572"/>
            <a:ext cx="715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3.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 손동작에 대응하는 메시지 전송 </a:t>
            </a:r>
            <a:r>
              <a:rPr lang="ko-KR" altLang="en-US" sz="1600" dirty="0">
                <a:effectLst/>
              </a:rPr>
              <a:t>➡️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“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음식이 너무 맛있어요</a:t>
            </a:r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!”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추가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A4DC64-6CEF-C8F8-A423-B681055405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06" b="6067"/>
          <a:stretch/>
        </p:blipFill>
        <p:spPr>
          <a:xfrm>
            <a:off x="1967667" y="2075890"/>
            <a:ext cx="8256665" cy="385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147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Results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BEDDC0-FE0E-8952-FBDF-71DABB72B24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데모 작동 구조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– Flask,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Kakaotalk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API 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활용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92607-A345-9471-6FEE-C596E61F9AB8}"/>
              </a:ext>
            </a:extLst>
          </p:cNvPr>
          <p:cNvSpPr txBox="1">
            <a:spLocks noChangeAspect="1"/>
          </p:cNvSpPr>
          <p:nvPr/>
        </p:nvSpPr>
        <p:spPr>
          <a:xfrm>
            <a:off x="2748941" y="6079572"/>
            <a:ext cx="715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4. </a:t>
            </a:r>
            <a:r>
              <a:rPr kumimoji="1" lang="ko-KR" altLang="en-US" sz="1600" b="1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카카오톡에도 해당 메시지 전송</a:t>
            </a:r>
            <a:endParaRPr kumimoji="1" lang="en-US" altLang="ko-KR" sz="1600" b="1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46603F-179A-F997-5CE3-327A033C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116" y="2580824"/>
            <a:ext cx="4328999" cy="273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32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Motivation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25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프로젝트 데모 미리보기 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데모영상">
            <a:hlinkClick r:id="" action="ppaction://media"/>
            <a:extLst>
              <a:ext uri="{FF2B5EF4-FFF2-40B4-BE49-F238E27FC236}">
                <a16:creationId xmlns:a16="http://schemas.microsoft.com/office/drawing/2014/main" id="{53A2DFC4-AE87-794F-D233-4878676020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0557" y="1717276"/>
            <a:ext cx="8397290" cy="4723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B10B3B-1A5F-FF5E-BC3F-D6A4C714EA7A}"/>
              </a:ext>
            </a:extLst>
          </p:cNvPr>
          <p:cNvSpPr txBox="1">
            <a:spLocks noChangeAspect="1"/>
          </p:cNvSpPr>
          <p:nvPr/>
        </p:nvSpPr>
        <p:spPr>
          <a:xfrm>
            <a:off x="9120074" y="3786625"/>
            <a:ext cx="3120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spc="-6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음식점 주문용 태블릿에</a:t>
            </a:r>
            <a:br>
              <a:rPr kumimoji="1" lang="en-US" altLang="ko-KR" sz="1600" spc="-6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</a:br>
            <a:r>
              <a:rPr kumimoji="1" lang="ko-KR" altLang="en-US" sz="1600" spc="-60" dirty="0">
                <a:highlight>
                  <a:srgbClr val="DAE3F3"/>
                </a:highlight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추후 활용될 수 있는 시스템 구축</a:t>
            </a:r>
            <a:endParaRPr kumimoji="1" lang="en-US" altLang="ko-KR" sz="1600" spc="-60" dirty="0">
              <a:highlight>
                <a:srgbClr val="DAE3F3"/>
              </a:highlight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74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7719003" y="417249"/>
            <a:ext cx="5051704" cy="8710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60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4</a:t>
            </a:r>
            <a:endParaRPr kumimoji="1" lang="ko-KR" altLang="en-US" sz="560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D6C2C-0D91-9F1B-116A-69F8CB8A1129}"/>
              </a:ext>
            </a:extLst>
          </p:cNvPr>
          <p:cNvSpPr txBox="1"/>
          <p:nvPr/>
        </p:nvSpPr>
        <p:spPr>
          <a:xfrm>
            <a:off x="1080867" y="4866876"/>
            <a:ext cx="29594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87860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71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Conclusion 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9BE251E-14A9-C3A0-3BAF-3E67237ECC71}"/>
              </a:ext>
            </a:extLst>
          </p:cNvPr>
          <p:cNvGrpSpPr/>
          <p:nvPr/>
        </p:nvGrpSpPr>
        <p:grpSpPr>
          <a:xfrm>
            <a:off x="1023744" y="2100169"/>
            <a:ext cx="4508500" cy="956478"/>
            <a:chOff x="1206624" y="2128099"/>
            <a:chExt cx="4508500" cy="956478"/>
          </a:xfrm>
        </p:grpSpPr>
        <p:pic>
          <p:nvPicPr>
            <p:cNvPr id="6" name="Picture 1" descr="page2image65633936">
              <a:extLst>
                <a:ext uri="{FF2B5EF4-FFF2-40B4-BE49-F238E27FC236}">
                  <a16:creationId xmlns:a16="http://schemas.microsoft.com/office/drawing/2014/main" id="{3560B22E-FD9F-5C8D-D503-925636195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624" y="2128099"/>
              <a:ext cx="4508500" cy="95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840A22-203D-8689-2AAC-C5C31F736080}"/>
                </a:ext>
              </a:extLst>
            </p:cNvPr>
            <p:cNvSpPr txBox="1"/>
            <p:nvPr/>
          </p:nvSpPr>
          <p:spPr>
            <a:xfrm>
              <a:off x="1330506" y="2421672"/>
              <a:ext cx="4260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음식점에서 실질적 활용 가능한 간단한  손동작</a:t>
              </a:r>
              <a:endParaRPr kumimoji="1" lang="en-US" altLang="ko-KR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055AED-131B-6640-BC33-5A3B901A0217}"/>
              </a:ext>
            </a:extLst>
          </p:cNvPr>
          <p:cNvGrpSpPr/>
          <p:nvPr/>
        </p:nvGrpSpPr>
        <p:grpSpPr>
          <a:xfrm>
            <a:off x="1023744" y="3409161"/>
            <a:ext cx="4508500" cy="956478"/>
            <a:chOff x="1206624" y="2128099"/>
            <a:chExt cx="4508500" cy="956478"/>
          </a:xfrm>
        </p:grpSpPr>
        <p:pic>
          <p:nvPicPr>
            <p:cNvPr id="11" name="Picture 1" descr="page2image65633936">
              <a:extLst>
                <a:ext uri="{FF2B5EF4-FFF2-40B4-BE49-F238E27FC236}">
                  <a16:creationId xmlns:a16="http://schemas.microsoft.com/office/drawing/2014/main" id="{3C22B85E-2E31-D0A2-EF69-6EE8A32C4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624" y="2128099"/>
              <a:ext cx="4508500" cy="95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AFD26A-2DA3-3F2C-ECE3-3244822405D1}"/>
                </a:ext>
              </a:extLst>
            </p:cNvPr>
            <p:cNvSpPr txBox="1"/>
            <p:nvPr/>
          </p:nvSpPr>
          <p:spPr>
            <a:xfrm>
              <a:off x="1330506" y="2395595"/>
              <a:ext cx="4260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오더 시스템과 연결하여 추후 상용화 가능</a:t>
              </a:r>
              <a:endParaRPr kumimoji="1" lang="en-US" altLang="ko-KR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83FF0DD-2222-BACF-DA19-B7CDA53708C9}"/>
              </a:ext>
            </a:extLst>
          </p:cNvPr>
          <p:cNvGrpSpPr/>
          <p:nvPr/>
        </p:nvGrpSpPr>
        <p:grpSpPr>
          <a:xfrm>
            <a:off x="1023744" y="4721859"/>
            <a:ext cx="4508500" cy="956478"/>
            <a:chOff x="1206624" y="2128099"/>
            <a:chExt cx="4508500" cy="956478"/>
          </a:xfrm>
        </p:grpSpPr>
        <p:pic>
          <p:nvPicPr>
            <p:cNvPr id="14" name="Picture 1" descr="page2image65633936">
              <a:extLst>
                <a:ext uri="{FF2B5EF4-FFF2-40B4-BE49-F238E27FC236}">
                  <a16:creationId xmlns:a16="http://schemas.microsoft.com/office/drawing/2014/main" id="{901E26F4-27E2-2E5A-976B-515A7AD79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624" y="2128099"/>
              <a:ext cx="4508500" cy="95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70A15DA-BAA3-AC0F-A9BE-5DD5D7EE8073}"/>
                </a:ext>
              </a:extLst>
            </p:cNvPr>
            <p:cNvSpPr txBox="1"/>
            <p:nvPr/>
          </p:nvSpPr>
          <p:spPr>
            <a:xfrm>
              <a:off x="1330506" y="2401833"/>
              <a:ext cx="42607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여러 데이터 </a:t>
              </a:r>
              <a:r>
                <a:rPr kumimoji="1" lang="ko-KR" altLang="en-US" spc="-60" dirty="0" err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전처리</a:t>
              </a:r>
              <a:r>
                <a:rPr kumimoji="1" lang="en-US" altLang="ko-KR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 </a:t>
              </a:r>
              <a:r>
                <a:rPr kumimoji="1" lang="ko-KR" altLang="en-US" spc="-6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모델 비교 통한 성능 개선</a:t>
              </a:r>
              <a:endParaRPr kumimoji="1" lang="en-US" altLang="ko-KR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0BD476-46E8-8D7B-B239-6ED5F8EEE681}"/>
              </a:ext>
            </a:extLst>
          </p:cNvPr>
          <p:cNvSpPr txBox="1"/>
          <p:nvPr/>
        </p:nvSpPr>
        <p:spPr>
          <a:xfrm>
            <a:off x="7581920" y="3726278"/>
            <a:ext cx="3586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시청각장애인을 위한</a:t>
            </a:r>
            <a:br>
              <a:rPr kumimoji="1" lang="en-US" altLang="ko-KR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기술적 배리어 프리 방안</a:t>
            </a:r>
            <a:endParaRPr kumimoji="1" lang="en-US" altLang="ko-KR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DD44269-5BE5-DA69-4101-3AB2381B82AA}"/>
              </a:ext>
            </a:extLst>
          </p:cNvPr>
          <p:cNvSpPr/>
          <p:nvPr/>
        </p:nvSpPr>
        <p:spPr>
          <a:xfrm>
            <a:off x="6336373" y="3598339"/>
            <a:ext cx="1121664" cy="63398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2635D-ECAA-E952-81AE-18D2A665F426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Contribution</a:t>
            </a:r>
          </a:p>
        </p:txBody>
      </p:sp>
    </p:spTree>
    <p:extLst>
      <p:ext uri="{BB962C8B-B14F-4D97-AF65-F5344CB8AC3E}">
        <p14:creationId xmlns:p14="http://schemas.microsoft.com/office/powerpoint/2010/main" val="2847968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71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Conclusion 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2635D-ECAA-E952-81AE-18D2A665F426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Limitations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32AE6A-44E0-D9EC-EDA3-804D1CDB147A}"/>
              </a:ext>
            </a:extLst>
          </p:cNvPr>
          <p:cNvGrpSpPr>
            <a:grpSpLocks noChangeAspect="1"/>
          </p:cNvGrpSpPr>
          <p:nvPr/>
        </p:nvGrpSpPr>
        <p:grpSpPr>
          <a:xfrm>
            <a:off x="1480727" y="1863037"/>
            <a:ext cx="4363434" cy="2206277"/>
            <a:chOff x="1046570" y="2704410"/>
            <a:chExt cx="3215457" cy="1625827"/>
          </a:xfrm>
        </p:grpSpPr>
        <p:pic>
          <p:nvPicPr>
            <p:cNvPr id="7" name="Picture 1" descr="page2image65633936">
              <a:extLst>
                <a:ext uri="{FF2B5EF4-FFF2-40B4-BE49-F238E27FC236}">
                  <a16:creationId xmlns:a16="http://schemas.microsoft.com/office/drawing/2014/main" id="{D88204E3-FB80-9EB1-2A69-426548C10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301" y="2704410"/>
              <a:ext cx="3012245" cy="162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042414-8812-3700-207E-F66788C5EA6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6570" y="2811633"/>
              <a:ext cx="3120726" cy="24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-60" normalizeH="0" baseline="0" noProof="0" dirty="0">
                  <a:ln>
                    <a:noFill/>
                  </a:ln>
                  <a:solidFill>
                    <a:srgbClr val="264A8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Limitation 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672C3-A764-2354-1CCE-5C93942616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41301" y="3336735"/>
              <a:ext cx="3120726" cy="52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데이터셋 최종 선정 이후 모든 모델에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적용하여 비교 진행하지 않은 점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201A81-1A3C-6350-7021-32808C82BFB9}"/>
              </a:ext>
            </a:extLst>
          </p:cNvPr>
          <p:cNvGrpSpPr>
            <a:grpSpLocks noChangeAspect="1"/>
          </p:cNvGrpSpPr>
          <p:nvPr/>
        </p:nvGrpSpPr>
        <p:grpSpPr>
          <a:xfrm>
            <a:off x="1480727" y="4363032"/>
            <a:ext cx="4262793" cy="2179252"/>
            <a:chOff x="1032820" y="4502231"/>
            <a:chExt cx="3180249" cy="1625827"/>
          </a:xfrm>
        </p:grpSpPr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83EEE443-3378-AE81-0C0C-061396637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DC90A-94EF-8B57-1AF1-4814ABFADD5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25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92E1C7-133F-5E2A-5D60-5EC5746812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92343" y="4978025"/>
              <a:ext cx="3120726" cy="75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각도 데이터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위치 정규화로 확정된 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최종 데이터셋을 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GRU, Decision Tree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에 적용하지 못함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CC8EE0-725E-6CBA-9D06-6F42E714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347919" y="1858586"/>
            <a:ext cx="4363434" cy="2206277"/>
            <a:chOff x="1046570" y="2704410"/>
            <a:chExt cx="3215457" cy="1625827"/>
          </a:xfrm>
        </p:grpSpPr>
        <p:pic>
          <p:nvPicPr>
            <p:cNvPr id="21" name="Picture 1" descr="page2image65633936">
              <a:extLst>
                <a:ext uri="{FF2B5EF4-FFF2-40B4-BE49-F238E27FC236}">
                  <a16:creationId xmlns:a16="http://schemas.microsoft.com/office/drawing/2014/main" id="{834E66D0-4714-E0AA-8E9C-08A660D5A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301" y="2704410"/>
              <a:ext cx="3012245" cy="162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2A2E-5A0C-99F9-0F81-7E501EBB2CD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6570" y="2811633"/>
              <a:ext cx="3120726" cy="24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-60" normalizeH="0" baseline="0" noProof="0" dirty="0">
                  <a:ln>
                    <a:noFill/>
                  </a:ln>
                  <a:solidFill>
                    <a:srgbClr val="264A8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Limitation 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C26DF9-F965-91DE-3331-5823DFC13DE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41301" y="3336735"/>
              <a:ext cx="3120726" cy="52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Decision Tree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모델의 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비정상적인 </a:t>
              </a:r>
              <a:r>
                <a:rPr kumimoji="1" lang="en-US" altLang="ko-KR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accuracy </a:t>
              </a: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결과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9797DE-4B27-A06E-BFDF-2E1F9CEE8A0B}"/>
              </a:ext>
            </a:extLst>
          </p:cNvPr>
          <p:cNvGrpSpPr>
            <a:grpSpLocks noChangeAspect="1"/>
          </p:cNvGrpSpPr>
          <p:nvPr/>
        </p:nvGrpSpPr>
        <p:grpSpPr>
          <a:xfrm>
            <a:off x="6347919" y="4358581"/>
            <a:ext cx="4311560" cy="2179252"/>
            <a:chOff x="1032820" y="4502231"/>
            <a:chExt cx="3216632" cy="1625827"/>
          </a:xfrm>
        </p:grpSpPr>
        <p:sp>
          <p:nvSpPr>
            <p:cNvPr id="25" name="모서리가 둥근 직사각형 27">
              <a:extLst>
                <a:ext uri="{FF2B5EF4-FFF2-40B4-BE49-F238E27FC236}">
                  <a16:creationId xmlns:a16="http://schemas.microsoft.com/office/drawing/2014/main" id="{AC9B8F46-9F0F-FA38-9D25-D1078141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70C6C-FE1B-0894-050A-48B5A0FF21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25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07732-05FC-DE6A-315D-A60936BDD2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28726" y="4978025"/>
              <a:ext cx="3120726" cy="757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Validation accuracy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추출 시 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0.987</a:t>
              </a: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오히려 </a:t>
              </a:r>
              <a:r>
                <a:rPr kumimoji="1" lang="en-US" altLang="ko-KR" sz="2000" spc="-60" dirty="0" err="1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StratifiedKFold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교차 검증 시 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5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번 </a:t>
              </a:r>
              <a:r>
                <a:rPr kumimoji="1" lang="ko-KR" altLang="en-US" sz="2000" spc="-60" dirty="0" err="1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폴드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모두 정확도 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1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76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6E19A52-3403-F9F9-0441-ABF79C4936CB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B35D25-F16E-6944-1F9A-CE8379EEE4B1}"/>
              </a:ext>
            </a:extLst>
          </p:cNvPr>
          <p:cNvSpPr txBox="1"/>
          <p:nvPr/>
        </p:nvSpPr>
        <p:spPr>
          <a:xfrm>
            <a:off x="880557" y="742224"/>
            <a:ext cx="1717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Conclusion 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222DA25-11CD-A0CB-83A4-38F338537680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6B6C8A-FCB3-73C0-5BC8-1F07F92EE86E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96DB79-71F8-D583-C150-C17E748B808B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72635D-ECAA-E952-81AE-18D2A665F426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Limitations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C32AE6A-44E0-D9EC-EDA3-804D1CDB147A}"/>
              </a:ext>
            </a:extLst>
          </p:cNvPr>
          <p:cNvGrpSpPr>
            <a:grpSpLocks noChangeAspect="1"/>
          </p:cNvGrpSpPr>
          <p:nvPr/>
        </p:nvGrpSpPr>
        <p:grpSpPr>
          <a:xfrm>
            <a:off x="1480727" y="1863037"/>
            <a:ext cx="4363434" cy="2206277"/>
            <a:chOff x="1046570" y="2704410"/>
            <a:chExt cx="3215457" cy="1625827"/>
          </a:xfrm>
        </p:grpSpPr>
        <p:pic>
          <p:nvPicPr>
            <p:cNvPr id="7" name="Picture 1" descr="page2image65633936">
              <a:extLst>
                <a:ext uri="{FF2B5EF4-FFF2-40B4-BE49-F238E27FC236}">
                  <a16:creationId xmlns:a16="http://schemas.microsoft.com/office/drawing/2014/main" id="{D88204E3-FB80-9EB1-2A69-426548C10B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301" y="2704410"/>
              <a:ext cx="3012245" cy="162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042414-8812-3700-207E-F66788C5EA6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6570" y="2811633"/>
              <a:ext cx="3120726" cy="24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-60" normalizeH="0" baseline="0" noProof="0" dirty="0">
                  <a:ln>
                    <a:noFill/>
                  </a:ln>
                  <a:solidFill>
                    <a:srgbClr val="264A8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Limitation 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A672C3-A764-2354-1CCE-5C93942616C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41301" y="3336735"/>
              <a:ext cx="3120726" cy="5216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en-US" altLang="ko-KR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LSTM </a:t>
              </a: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최종 학습에서 </a:t>
              </a:r>
              <a:r>
                <a:rPr kumimoji="1" lang="en-US" altLang="ko-KR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Validation Accuracy </a:t>
              </a: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급감하는 지점 발견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9201A81-1A3C-6350-7021-32808C82BFB9}"/>
              </a:ext>
            </a:extLst>
          </p:cNvPr>
          <p:cNvGrpSpPr>
            <a:grpSpLocks noChangeAspect="1"/>
          </p:cNvGrpSpPr>
          <p:nvPr/>
        </p:nvGrpSpPr>
        <p:grpSpPr>
          <a:xfrm>
            <a:off x="1480727" y="4363032"/>
            <a:ext cx="4263891" cy="2179252"/>
            <a:chOff x="1032820" y="4502231"/>
            <a:chExt cx="3181069" cy="1625827"/>
          </a:xfrm>
        </p:grpSpPr>
        <p:sp>
          <p:nvSpPr>
            <p:cNvPr id="13" name="모서리가 둥근 직사각형 27">
              <a:extLst>
                <a:ext uri="{FF2B5EF4-FFF2-40B4-BE49-F238E27FC236}">
                  <a16:creationId xmlns:a16="http://schemas.microsoft.com/office/drawing/2014/main" id="{83EEE443-3378-AE81-0C0C-061396637D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BDC90A-94EF-8B57-1AF1-4814ABFADD5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25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92E1C7-133F-5E2A-5D60-5EC57468120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93163" y="4974704"/>
              <a:ext cx="3120726" cy="106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arenBoth"/>
                <a:tabLst/>
                <a:defRPr/>
              </a:pP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충분히 섞이지 않음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457200" marR="0" lvl="0" indent="-4572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arenBoth"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데이터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크기 자체의 문제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L="457200" marR="0" lvl="0" indent="-45720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AutoNum type="arabicParenBoth"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과적합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5CC8EE0-725E-6CBA-9D06-6F42E714FAB2}"/>
              </a:ext>
            </a:extLst>
          </p:cNvPr>
          <p:cNvGrpSpPr>
            <a:grpSpLocks noChangeAspect="1"/>
          </p:cNvGrpSpPr>
          <p:nvPr/>
        </p:nvGrpSpPr>
        <p:grpSpPr>
          <a:xfrm>
            <a:off x="6347839" y="1863037"/>
            <a:ext cx="4363434" cy="2206277"/>
            <a:chOff x="1046570" y="2704410"/>
            <a:chExt cx="3215457" cy="1625827"/>
          </a:xfrm>
        </p:grpSpPr>
        <p:pic>
          <p:nvPicPr>
            <p:cNvPr id="21" name="Picture 1" descr="page2image65633936">
              <a:extLst>
                <a:ext uri="{FF2B5EF4-FFF2-40B4-BE49-F238E27FC236}">
                  <a16:creationId xmlns:a16="http://schemas.microsoft.com/office/drawing/2014/main" id="{834E66D0-4714-E0AA-8E9C-08A660D5A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1301" y="2704410"/>
              <a:ext cx="3012245" cy="1625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CC2A2E-5A0C-99F9-0F81-7E501EBB2CD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46570" y="2811633"/>
              <a:ext cx="3120726" cy="249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-60" normalizeH="0" baseline="0" noProof="0" dirty="0">
                  <a:ln>
                    <a:noFill/>
                  </a:ln>
                  <a:solidFill>
                    <a:srgbClr val="264A8E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Limitation 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C26DF9-F965-91DE-3331-5823DFC13DE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141301" y="3336735"/>
              <a:ext cx="3120726" cy="294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 자체를 활용하지 않은 점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79797DE-4B27-A06E-BFDF-2E1F9CEE8A0B}"/>
              </a:ext>
            </a:extLst>
          </p:cNvPr>
          <p:cNvGrpSpPr>
            <a:grpSpLocks noChangeAspect="1"/>
          </p:cNvGrpSpPr>
          <p:nvPr/>
        </p:nvGrpSpPr>
        <p:grpSpPr>
          <a:xfrm>
            <a:off x="6347919" y="4358581"/>
            <a:ext cx="4255712" cy="2179252"/>
            <a:chOff x="1032820" y="4502231"/>
            <a:chExt cx="3174966" cy="1625827"/>
          </a:xfrm>
        </p:grpSpPr>
        <p:sp>
          <p:nvSpPr>
            <p:cNvPr id="25" name="모서리가 둥근 직사각형 27">
              <a:extLst>
                <a:ext uri="{FF2B5EF4-FFF2-40B4-BE49-F238E27FC236}">
                  <a16:creationId xmlns:a16="http://schemas.microsoft.com/office/drawing/2014/main" id="{AC9B8F46-9F0F-FA38-9D25-D1078141E2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1301" y="4502231"/>
              <a:ext cx="3012244" cy="1625827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470C6C-FE1B-0894-050A-48B5A0FF21A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32820" y="4613839"/>
              <a:ext cx="3120726" cy="252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1600" b="0" i="0" u="none" strike="noStrike" kern="1200" cap="none" spc="-6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C507732-05FC-DE6A-315D-A60936BDD26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87060" y="4907084"/>
              <a:ext cx="3120726" cy="1062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(1) </a:t>
              </a: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이미지만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(2) 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이미지</a:t>
              </a: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+</a:t>
              </a:r>
              <a:r>
                <a:rPr kumimoji="1" lang="ko-KR" altLang="en-US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랜드마크</a:t>
              </a:r>
              <a:endParaRPr kumimoji="1" lang="en-US" altLang="ko-KR" sz="2000" spc="-60" dirty="0">
                <a:solidFill>
                  <a:prstClr val="black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marR="0" lvl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1" lang="en-US" altLang="ko-KR" sz="2000" spc="-60" dirty="0">
                  <a:solidFill>
                    <a:prstClr val="black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(3)</a:t>
              </a:r>
              <a:r>
                <a:rPr kumimoji="1" lang="en-US" altLang="ko-KR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2000" b="0" i="0" u="none" strike="noStrike" kern="1200" cap="none" spc="-6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랜드마크 </a:t>
              </a:r>
              <a:endParaRPr kumimoji="1" lang="en-US" altLang="ko-KR" sz="20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8C9BE3D-35DC-2580-169B-6DB716AB6B5E}"/>
              </a:ext>
            </a:extLst>
          </p:cNvPr>
          <p:cNvSpPr txBox="1"/>
          <p:nvPr/>
        </p:nvSpPr>
        <p:spPr>
          <a:xfrm>
            <a:off x="605114" y="460453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000" b="1" i="0" u="none" strike="noStrike" kern="1200" cap="none" spc="-60" normalizeH="0" baseline="0" noProof="0" dirty="0">
                <a:ln>
                  <a:noFill/>
                </a:ln>
                <a:solidFill>
                  <a:srgbClr val="264A8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 문제 원인 분석 </a:t>
            </a:r>
            <a:endParaRPr kumimoji="1" lang="en-US" altLang="ko-KR" sz="2000" b="1" i="0" u="none" strike="noStrike" kern="1200" cap="none" spc="-60" normalizeH="0" baseline="0" noProof="0" dirty="0">
              <a:ln>
                <a:noFill/>
              </a:ln>
              <a:solidFill>
                <a:srgbClr val="264A8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3B9E2C-252A-9DAA-A913-110E4FEDFF0E}"/>
              </a:ext>
            </a:extLst>
          </p:cNvPr>
          <p:cNvSpPr txBox="1"/>
          <p:nvPr/>
        </p:nvSpPr>
        <p:spPr>
          <a:xfrm>
            <a:off x="5417360" y="4570283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1" lang="ko-KR" altLang="en-US" sz="2000" b="1" i="0" u="none" strike="noStrike" kern="1200" cap="none" spc="-60" normalizeH="0" baseline="0" noProof="0" dirty="0">
                <a:ln>
                  <a:noFill/>
                </a:ln>
                <a:solidFill>
                  <a:srgbClr val="264A8E"/>
                </a:solidFill>
                <a:effectLst/>
                <a:uLnTx/>
                <a:uFillTx/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세밀한 실험 설계</a:t>
            </a:r>
            <a:endParaRPr kumimoji="1" lang="en-US" altLang="ko-KR" sz="2000" b="1" i="0" u="none" strike="noStrike" kern="1200" cap="none" spc="-60" normalizeH="0" baseline="0" noProof="0" dirty="0">
              <a:ln>
                <a:noFill/>
              </a:ln>
              <a:solidFill>
                <a:srgbClr val="264A8E"/>
              </a:solidFill>
              <a:effectLst/>
              <a:uLnTx/>
              <a:uFillTx/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43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Motivation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(1)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사회적 문제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3728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9C02D-1C99-76B5-9951-9F052477E0FA}"/>
              </a:ext>
            </a:extLst>
          </p:cNvPr>
          <p:cNvSpPr txBox="1"/>
          <p:nvPr/>
        </p:nvSpPr>
        <p:spPr>
          <a:xfrm>
            <a:off x="4291914" y="2442337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“</a:t>
            </a:r>
            <a:r>
              <a:rPr kumimoji="1" lang="ko-KR" altLang="en-US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시청각장애인</a:t>
            </a:r>
            <a:r>
              <a:rPr kumimoji="1" lang="en-US" altLang="ko-KR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(Deaf-Blind)</a:t>
            </a:r>
            <a:r>
              <a:rPr kumimoji="1" lang="ko-KR" altLang="en-US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이 독립적으로 주문할 수 있는 시스템의 부재</a:t>
            </a:r>
            <a:r>
              <a:rPr kumimoji="1" lang="en-US" altLang="ko-KR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”</a:t>
            </a:r>
            <a:r>
              <a:rPr kumimoji="1" lang="ko-KR" altLang="en-US" sz="2000" b="1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pic>
        <p:nvPicPr>
          <p:cNvPr id="6" name="그림 5" descr="텍스트, 스크린샷, 사람, 웹사이트이(가) 표시된 사진&#10;&#10;자동 생성된 설명">
            <a:extLst>
              <a:ext uri="{FF2B5EF4-FFF2-40B4-BE49-F238E27FC236}">
                <a16:creationId xmlns:a16="http://schemas.microsoft.com/office/drawing/2014/main" id="{AE3E7B47-052D-BA24-E5EA-1B1665118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608" y="1960454"/>
            <a:ext cx="2650660" cy="41717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5F5721-722B-D9FC-B65F-D7FDE81BC59C}"/>
              </a:ext>
            </a:extLst>
          </p:cNvPr>
          <p:cNvSpPr txBox="1"/>
          <p:nvPr/>
        </p:nvSpPr>
        <p:spPr>
          <a:xfrm>
            <a:off x="4032702" y="3185428"/>
            <a:ext cx="790008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spc="-60" dirty="0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시청각장애인 </a:t>
            </a:r>
            <a:endParaRPr kumimoji="1" lang="en-US" altLang="ko-KR" b="1" spc="-60" dirty="0">
              <a:highlight>
                <a:srgbClr val="DAE3F3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시각 및 청각 기능의 동시적인 손상을 가진 장애인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사람마다 잔존 시력 및 청력의 정도가 다른 특성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b="1" spc="-60" dirty="0">
              <a:highlight>
                <a:srgbClr val="C0C0C0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ko-KR" altLang="en-US" b="1" spc="-60" dirty="0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시청각 장애인의 기존 의사소통 방법</a:t>
            </a:r>
            <a:endParaRPr kumimoji="1" lang="en-US" altLang="ko-KR" b="1" spc="-60" dirty="0">
              <a:highlight>
                <a:srgbClr val="DAE3F3"/>
              </a:highlight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촉각을 사용하는 </a:t>
            </a:r>
            <a:r>
              <a:rPr kumimoji="1" lang="ko-KR" altLang="en-US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촉수어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근접 </a:t>
            </a:r>
            <a:r>
              <a:rPr kumimoji="1" lang="ko-KR" altLang="en-US" sz="1600" spc="-6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수어</a:t>
            </a:r>
            <a:r>
              <a:rPr kumimoji="1" lang="en-US" altLang="ko-KR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손바닥 필담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dirty="0">
                <a:effectLst/>
              </a:rPr>
              <a:t>➡️</a:t>
            </a:r>
            <a:r>
              <a:rPr kumimoji="1" lang="ko-KR" altLang="en-US" sz="1600" spc="-6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음식점에서 적용하기 어려운 상황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r>
              <a:rPr lang="ko-KR" altLang="en-US" sz="1600" dirty="0">
                <a:effectLst/>
              </a:rPr>
              <a:t>➡️</a:t>
            </a:r>
            <a:r>
              <a:rPr kumimoji="1" lang="ko-KR" altLang="en-US" sz="1600" spc="-6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키오스크의 도입으로 어려움 증대 </a:t>
            </a:r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ctr"/>
            <a:endParaRPr kumimoji="1" lang="en-US" altLang="ko-KR" sz="1600" spc="-6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2252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59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Motivation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(2)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연구적 의의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9C02D-1C99-76B5-9951-9F052477E0FA}"/>
              </a:ext>
            </a:extLst>
          </p:cNvPr>
          <p:cNvSpPr txBox="1"/>
          <p:nvPr/>
        </p:nvSpPr>
        <p:spPr>
          <a:xfrm>
            <a:off x="2145957" y="2016981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“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이미지가 아닌 랜드마크 데이터 만으로 손동작을 인식해보자</a:t>
            </a:r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!”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9264DF2-00C7-7E19-65D9-5C03EF13BDE8}"/>
              </a:ext>
            </a:extLst>
          </p:cNvPr>
          <p:cNvGrpSpPr/>
          <p:nvPr/>
        </p:nvGrpSpPr>
        <p:grpSpPr>
          <a:xfrm>
            <a:off x="1894798" y="3046419"/>
            <a:ext cx="8620049" cy="2729794"/>
            <a:chOff x="1719882" y="1902166"/>
            <a:chExt cx="8620049" cy="272979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27BFD21-A76C-09BC-5EDD-56C02061FDCE}"/>
                </a:ext>
              </a:extLst>
            </p:cNvPr>
            <p:cNvGrpSpPr/>
            <p:nvPr/>
          </p:nvGrpSpPr>
          <p:grpSpPr>
            <a:xfrm>
              <a:off x="1890827" y="1938322"/>
              <a:ext cx="1347886" cy="466296"/>
              <a:chOff x="1206624" y="2128099"/>
              <a:chExt cx="4508500" cy="956478"/>
            </a:xfrm>
          </p:grpSpPr>
          <p:pic>
            <p:nvPicPr>
              <p:cNvPr id="17" name="Picture 1" descr="page2image65633936">
                <a:extLst>
                  <a:ext uri="{FF2B5EF4-FFF2-40B4-BE49-F238E27FC236}">
                    <a16:creationId xmlns:a16="http://schemas.microsoft.com/office/drawing/2014/main" id="{B12EE621-EDFF-2264-C142-EE3A028C18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D0CBD46-F63D-C6F4-E7F6-E40B7439F69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14841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Input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7E54F96-E89D-2727-4F47-9ED76DBB5A70}"/>
                </a:ext>
              </a:extLst>
            </p:cNvPr>
            <p:cNvSpPr txBox="1"/>
            <p:nvPr/>
          </p:nvSpPr>
          <p:spPr>
            <a:xfrm>
              <a:off x="1719882" y="4108004"/>
              <a:ext cx="1678998" cy="523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 err="1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웹캠</a:t>
              </a:r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영상에서 수집한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 랜드마크 데이터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AF9121A9-BCD8-7942-0CBD-8ED3ECC6D9BD}"/>
                </a:ext>
              </a:extLst>
            </p:cNvPr>
            <p:cNvSpPr/>
            <p:nvPr/>
          </p:nvSpPr>
          <p:spPr>
            <a:xfrm>
              <a:off x="3452640" y="3051338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97DD6ED6-A290-890B-C01D-E079F81A7AFE}"/>
                </a:ext>
              </a:extLst>
            </p:cNvPr>
            <p:cNvGrpSpPr/>
            <p:nvPr/>
          </p:nvGrpSpPr>
          <p:grpSpPr>
            <a:xfrm>
              <a:off x="4198758" y="1919841"/>
              <a:ext cx="1347886" cy="466296"/>
              <a:chOff x="1206624" y="2128099"/>
              <a:chExt cx="4508500" cy="956478"/>
            </a:xfrm>
          </p:grpSpPr>
          <p:pic>
            <p:nvPicPr>
              <p:cNvPr id="43" name="Picture 1" descr="page2image65633936">
                <a:extLst>
                  <a:ext uri="{FF2B5EF4-FFF2-40B4-BE49-F238E27FC236}">
                    <a16:creationId xmlns:a16="http://schemas.microsoft.com/office/drawing/2014/main" id="{559D23BA-9784-E392-1A9B-7167A1F351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C386BFB-B9DD-1B77-F526-C836C4A5629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52752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Model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D57ACFA2-B0BD-0FC3-E4A5-51C33455223D}"/>
                </a:ext>
              </a:extLst>
            </p:cNvPr>
            <p:cNvGrpSpPr/>
            <p:nvPr/>
          </p:nvGrpSpPr>
          <p:grpSpPr>
            <a:xfrm>
              <a:off x="4211568" y="2864212"/>
              <a:ext cx="1347886" cy="650848"/>
              <a:chOff x="7559040" y="2415828"/>
              <a:chExt cx="1658112" cy="802860"/>
            </a:xfrm>
          </p:grpSpPr>
          <p:sp>
            <p:nvSpPr>
              <p:cNvPr id="50" name="모서리가 둥근 직사각형 27">
                <a:extLst>
                  <a:ext uri="{FF2B5EF4-FFF2-40B4-BE49-F238E27FC236}">
                    <a16:creationId xmlns:a16="http://schemas.microsoft.com/office/drawing/2014/main" id="{2C981348-8E48-72B2-7B38-B389F59E1401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703EFD5-8F37-6994-A93B-60F1A2DEE40A}"/>
                  </a:ext>
                </a:extLst>
              </p:cNvPr>
              <p:cNvSpPr txBox="1"/>
              <p:nvPr/>
            </p:nvSpPr>
            <p:spPr>
              <a:xfrm>
                <a:off x="7587136" y="2646660"/>
                <a:ext cx="1601918" cy="341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200" spc="-6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LSTM</a:t>
                </a: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454EDBB-7932-827A-D79C-22AD4B39C65A}"/>
                </a:ext>
              </a:extLst>
            </p:cNvPr>
            <p:cNvSpPr txBox="1"/>
            <p:nvPr/>
          </p:nvSpPr>
          <p:spPr>
            <a:xfrm>
              <a:off x="4033201" y="4099213"/>
              <a:ext cx="1678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분류 작업 진행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57BD1881-E1BD-A6CE-8116-F447793811FB}"/>
                </a:ext>
              </a:extLst>
            </p:cNvPr>
            <p:cNvGrpSpPr/>
            <p:nvPr/>
          </p:nvGrpSpPr>
          <p:grpSpPr>
            <a:xfrm>
              <a:off x="6506689" y="1902166"/>
              <a:ext cx="1347886" cy="466296"/>
              <a:chOff x="1206624" y="2128099"/>
              <a:chExt cx="4508500" cy="956478"/>
            </a:xfrm>
          </p:grpSpPr>
          <p:pic>
            <p:nvPicPr>
              <p:cNvPr id="54" name="Picture 1" descr="page2image65633936">
                <a:extLst>
                  <a:ext uri="{FF2B5EF4-FFF2-40B4-BE49-F238E27FC236}">
                    <a16:creationId xmlns:a16="http://schemas.microsoft.com/office/drawing/2014/main" id="{14F9622F-D794-CEDD-0FF2-2B3136A78A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128099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C4E7DAF-933B-5E3F-2A96-762C172F485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19106"/>
                <a:ext cx="4260736" cy="7575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Outpu</a:t>
                </a:r>
                <a:r>
                  <a:rPr kumimoji="1" lang="en-US" altLang="ko-KR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t</a:t>
                </a:r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CAA67DD2-1EA1-3087-1CD5-0B238A91D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0827" y="2638830"/>
              <a:ext cx="1347886" cy="1340445"/>
            </a:xfrm>
            <a:prstGeom prst="rect">
              <a:avLst/>
            </a:prstGeom>
          </p:spPr>
        </p:pic>
        <p:sp>
          <p:nvSpPr>
            <p:cNvPr id="59" name="화살표: 오른쪽 58">
              <a:extLst>
                <a:ext uri="{FF2B5EF4-FFF2-40B4-BE49-F238E27FC236}">
                  <a16:creationId xmlns:a16="http://schemas.microsoft.com/office/drawing/2014/main" id="{C71045F3-0775-2D3D-2F2D-61C146E138DD}"/>
                </a:ext>
              </a:extLst>
            </p:cNvPr>
            <p:cNvSpPr/>
            <p:nvPr/>
          </p:nvSpPr>
          <p:spPr>
            <a:xfrm>
              <a:off x="5769239" y="3053524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C1D569D8-25B8-238B-46E8-0CBBCBB3A0EC}"/>
                </a:ext>
              </a:extLst>
            </p:cNvPr>
            <p:cNvGrpSpPr/>
            <p:nvPr/>
          </p:nvGrpSpPr>
          <p:grpSpPr>
            <a:xfrm>
              <a:off x="6506689" y="2866524"/>
              <a:ext cx="1347886" cy="650848"/>
              <a:chOff x="7559040" y="2415828"/>
              <a:chExt cx="1658112" cy="802860"/>
            </a:xfrm>
          </p:grpSpPr>
          <p:sp>
            <p:nvSpPr>
              <p:cNvPr id="61" name="모서리가 둥근 직사각형 27">
                <a:extLst>
                  <a:ext uri="{FF2B5EF4-FFF2-40B4-BE49-F238E27FC236}">
                    <a16:creationId xmlns:a16="http://schemas.microsoft.com/office/drawing/2014/main" id="{B4291558-E400-5F99-9211-EAC63B623043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D6CFA70D-A597-E5E5-E6DB-99182AAF5DD6}"/>
                  </a:ext>
                </a:extLst>
              </p:cNvPr>
              <p:cNvSpPr txBox="1"/>
              <p:nvPr/>
            </p:nvSpPr>
            <p:spPr>
              <a:xfrm>
                <a:off x="7604603" y="2505308"/>
                <a:ext cx="1601918" cy="56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포즈 분류</a:t>
                </a:r>
                <a:r>
                  <a:rPr lang="en-US" altLang="ko-KR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 </a:t>
                </a:r>
              </a:p>
              <a:p>
                <a:pPr algn="ctr"/>
                <a:r>
                  <a:rPr lang="ko-KR" altLang="en-US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더워 🥵</a:t>
                </a: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BD9BF17-82FA-0751-F130-3FB4A2FB6068}"/>
                </a:ext>
              </a:extLst>
            </p:cNvPr>
            <p:cNvSpPr txBox="1"/>
            <p:nvPr/>
          </p:nvSpPr>
          <p:spPr>
            <a:xfrm>
              <a:off x="6320319" y="4071126"/>
              <a:ext cx="1678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손동작의 라벨 분류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64" name="화살표: 오른쪽 63">
              <a:extLst>
                <a:ext uri="{FF2B5EF4-FFF2-40B4-BE49-F238E27FC236}">
                  <a16:creationId xmlns:a16="http://schemas.microsoft.com/office/drawing/2014/main" id="{34AFACF4-31C0-6E5A-E3D8-F5A69AFF47F9}"/>
                </a:ext>
              </a:extLst>
            </p:cNvPr>
            <p:cNvSpPr/>
            <p:nvPr/>
          </p:nvSpPr>
          <p:spPr>
            <a:xfrm>
              <a:off x="8043037" y="3055058"/>
              <a:ext cx="551080" cy="299403"/>
            </a:xfrm>
            <a:prstGeom prst="rightArrow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AC754FD3-29D3-F9B1-A577-A74B1252A4CA}"/>
                </a:ext>
              </a:extLst>
            </p:cNvPr>
            <p:cNvGrpSpPr/>
            <p:nvPr/>
          </p:nvGrpSpPr>
          <p:grpSpPr>
            <a:xfrm>
              <a:off x="8814621" y="1902166"/>
              <a:ext cx="1347886" cy="466296"/>
              <a:chOff x="1206624" y="2205030"/>
              <a:chExt cx="4508500" cy="956478"/>
            </a:xfrm>
          </p:grpSpPr>
          <p:pic>
            <p:nvPicPr>
              <p:cNvPr id="66" name="Picture 1" descr="page2image65633936">
                <a:extLst>
                  <a:ext uri="{FF2B5EF4-FFF2-40B4-BE49-F238E27FC236}">
                    <a16:creationId xmlns:a16="http://schemas.microsoft.com/office/drawing/2014/main" id="{E60E88AC-3E01-777D-3E66-05C8901194B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6624" y="2205030"/>
                <a:ext cx="4508500" cy="9564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1AA8F9C-4E21-2474-EFF9-9235B5C6A281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1330505" y="2296037"/>
                <a:ext cx="4260736" cy="694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sz="1600" spc="-60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Application</a:t>
                </a:r>
              </a:p>
            </p:txBody>
          </p: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0D10D9E-A416-01E4-E941-8A4FA3B6A617}"/>
                </a:ext>
              </a:extLst>
            </p:cNvPr>
            <p:cNvGrpSpPr/>
            <p:nvPr/>
          </p:nvGrpSpPr>
          <p:grpSpPr>
            <a:xfrm>
              <a:off x="8814620" y="2855827"/>
              <a:ext cx="1347886" cy="650848"/>
              <a:chOff x="7559040" y="2415828"/>
              <a:chExt cx="1658112" cy="802860"/>
            </a:xfrm>
          </p:grpSpPr>
          <p:sp>
            <p:nvSpPr>
              <p:cNvPr id="70" name="모서리가 둥근 직사각형 27">
                <a:extLst>
                  <a:ext uri="{FF2B5EF4-FFF2-40B4-BE49-F238E27FC236}">
                    <a16:creationId xmlns:a16="http://schemas.microsoft.com/office/drawing/2014/main" id="{B3401240-9E10-F776-4C5E-B99F926A2F5F}"/>
                  </a:ext>
                </a:extLst>
              </p:cNvPr>
              <p:cNvSpPr/>
              <p:nvPr/>
            </p:nvSpPr>
            <p:spPr>
              <a:xfrm>
                <a:off x="7559040" y="2415828"/>
                <a:ext cx="1658112" cy="80286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911979A-C1A3-C087-2D87-0404AB1DE7E8}"/>
                  </a:ext>
                </a:extLst>
              </p:cNvPr>
              <p:cNvSpPr txBox="1"/>
              <p:nvPr/>
            </p:nvSpPr>
            <p:spPr>
              <a:xfrm>
                <a:off x="7604603" y="2505308"/>
                <a:ext cx="1601918" cy="569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메시지 전송</a:t>
                </a:r>
                <a:r>
                  <a:rPr lang="en-US" altLang="ko-KR" sz="1200" b="0" i="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:</a:t>
                </a:r>
              </a:p>
              <a:p>
                <a:pPr algn="ctr"/>
                <a:r>
                  <a:rPr lang="ko-KR" altLang="en-US" sz="1200" dirty="0">
                    <a:latin typeface="Pretendard" panose="02000503000000020004" pitchFamily="2" charset="-127"/>
                    <a:ea typeface="Pretendard" panose="02000503000000020004" pitchFamily="2" charset="-127"/>
                    <a:cs typeface="Pretendard" panose="02000503000000020004" pitchFamily="2" charset="-127"/>
                  </a:rPr>
                  <a:t>에어컨 틀어주세요</a:t>
                </a:r>
                <a:endParaRPr lang="ko-KR" altLang="en-US" sz="1200" b="0" i="0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01FD5A8-955E-8F92-9B0C-2F17589C6686}"/>
                </a:ext>
              </a:extLst>
            </p:cNvPr>
            <p:cNvSpPr txBox="1"/>
            <p:nvPr/>
          </p:nvSpPr>
          <p:spPr>
            <a:xfrm>
              <a:off x="8660933" y="4055497"/>
              <a:ext cx="16789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상응하는 메시지 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pPr algn="ctr"/>
              <a:r>
                <a:rPr kumimoji="1" lang="ko-KR" altLang="en-US" sz="1400" spc="-6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전송되도록 데모 구현</a:t>
              </a:r>
              <a:endParaRPr kumimoji="1" lang="en-US" altLang="ko-KR" sz="14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154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E3CD7C8-B272-5602-DD6F-6C8836285EB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C74374-EA70-5DB6-32A1-940F9F9B2B26}"/>
              </a:ext>
            </a:extLst>
          </p:cNvPr>
          <p:cNvSpPr txBox="1"/>
          <p:nvPr/>
        </p:nvSpPr>
        <p:spPr>
          <a:xfrm>
            <a:off x="8156325" y="316961"/>
            <a:ext cx="4953920" cy="9248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ko-KR" sz="59500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2</a:t>
            </a:r>
            <a:endParaRPr kumimoji="1" lang="ko-KR" altLang="en-US" sz="59500" spc="-60" dirty="0">
              <a:solidFill>
                <a:schemeClr val="bg1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A993-FBB2-9D04-5FF6-32E5DB5EF685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chemeClr val="bg1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chemeClr val="bg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chemeClr val="bg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751069-100D-40AD-98A4-956B506E9CE5}"/>
              </a:ext>
            </a:extLst>
          </p:cNvPr>
          <p:cNvSpPr txBox="1"/>
          <p:nvPr/>
        </p:nvSpPr>
        <p:spPr>
          <a:xfrm>
            <a:off x="1080867" y="4375140"/>
            <a:ext cx="4070666" cy="934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en-US" altLang="ko-KR" sz="4800" b="1" spc="-60" dirty="0">
                <a:solidFill>
                  <a:schemeClr val="bg1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83072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243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Project</a:t>
            </a:r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 </a:t>
            </a:r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Overview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13" name="그림 12" descr="폰트, 텍스트, 원, 로고이(가) 표시된 사진&#10;&#10;자동 생성된 설명">
            <a:extLst>
              <a:ext uri="{FF2B5EF4-FFF2-40B4-BE49-F238E27FC236}">
                <a16:creationId xmlns:a16="http://schemas.microsoft.com/office/drawing/2014/main" id="{DB456D16-C839-22B4-3279-61E72E08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3" y="2105459"/>
            <a:ext cx="10220154" cy="23169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DA9BA0E-7314-7165-4F73-2BE337F84AE6}"/>
              </a:ext>
            </a:extLst>
          </p:cNvPr>
          <p:cNvSpPr txBox="1"/>
          <p:nvPr/>
        </p:nvSpPr>
        <p:spPr>
          <a:xfrm>
            <a:off x="985923" y="4484293"/>
            <a:ext cx="2816717" cy="1289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손동작 영상 수집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Mediapipe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를 활용하여</a:t>
            </a:r>
            <a:b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</a:b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랜드마크 데이터 변환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3D511-7A3D-A432-299A-F31306147D46}"/>
              </a:ext>
            </a:extLst>
          </p:cNvPr>
          <p:cNvSpPr txBox="1"/>
          <p:nvPr/>
        </p:nvSpPr>
        <p:spPr>
          <a:xfrm>
            <a:off x="5006399" y="4448616"/>
            <a:ext cx="2816717" cy="12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b="1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LSTM </a:t>
            </a:r>
            <a:r>
              <a:rPr kumimoji="1" lang="en-US" altLang="ko-KR" b="1" spc="-5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ko-KR" altLang="en-US" b="1" spc="-5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최종 선정</a:t>
            </a:r>
            <a:r>
              <a:rPr kumimoji="1" lang="en-US" altLang="ko-KR" b="1" spc="-50" dirty="0">
                <a:solidFill>
                  <a:srgbClr val="FF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GRU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Decision Tree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0EF5A-7048-9A9F-9BE0-1269BC32E53F}"/>
              </a:ext>
            </a:extLst>
          </p:cNvPr>
          <p:cNvSpPr txBox="1"/>
          <p:nvPr/>
        </p:nvSpPr>
        <p:spPr>
          <a:xfrm>
            <a:off x="8670622" y="4443937"/>
            <a:ext cx="3238997" cy="873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 </a:t>
            </a:r>
            <a:r>
              <a:rPr kumimoji="1" lang="ko-KR" altLang="en-US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웹캠에서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손동작 인식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손동작에 상응하는 메시지 전송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6D478C-287F-DD8E-D2C6-889AF31E5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03" y="1908555"/>
            <a:ext cx="10910807" cy="23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3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68D6-F5C9-6E13-AD20-1B112135681E}"/>
              </a:ext>
            </a:extLst>
          </p:cNvPr>
          <p:cNvSpPr txBox="1"/>
          <p:nvPr/>
        </p:nvSpPr>
        <p:spPr>
          <a:xfrm>
            <a:off x="1269234" y="1810836"/>
            <a:ext cx="9446449" cy="170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800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음식점에서 직접 전달이 어려운 추가 요청사항에 대한 </a:t>
            </a: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손동작 </a:t>
            </a:r>
            <a:r>
              <a:rPr kumimoji="1" lang="en-US" altLang="ko-KR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6</a:t>
            </a: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</a:t>
            </a:r>
            <a:endParaRPr kumimoji="1" lang="en-US" altLang="ko-KR" spc="-6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데모에서 인식 시작을 알려줄 </a:t>
            </a:r>
            <a:r>
              <a:rPr kumimoji="1" lang="ko-KR" altLang="en-US" spc="-6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손동작 </a:t>
            </a:r>
            <a:r>
              <a:rPr kumimoji="1" lang="en-US" altLang="ko-KR" spc="-6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kumimoji="1" lang="ko-KR" altLang="en-US" spc="-60" dirty="0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가지 </a:t>
            </a:r>
            <a:endParaRPr kumimoji="1" lang="en-US" altLang="ko-KR" spc="-60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1</a:t>
            </a:r>
            <a:r>
              <a:rPr kumimoji="1" lang="ko-KR" altLang="en-US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분간 각 포즈를 다양한 화면상 위치에서 촬영하여 영상 수집</a:t>
            </a:r>
            <a:endParaRPr kumimoji="1" lang="en-US" altLang="ko-KR" spc="-6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해당 영상들은 최종 랜드마크 데이터를 만들기 위한 기초 데이터 </a:t>
            </a:r>
            <a:endParaRPr kumimoji="1" lang="en-US" altLang="ko-KR" spc="-5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43B7B9-74B6-861C-D069-0BE6BAA26081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1. 7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가지 손동작 지정 후 </a:t>
            </a:r>
            <a:r>
              <a:rPr kumimoji="1" lang="ko-KR" altLang="en-US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웹캠으로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 영상 수집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76D9-5428-571B-5C60-F72132D24297}"/>
              </a:ext>
            </a:extLst>
          </p:cNvPr>
          <p:cNvSpPr txBox="1"/>
          <p:nvPr/>
        </p:nvSpPr>
        <p:spPr>
          <a:xfrm>
            <a:off x="1059553" y="5473757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 err="1">
                <a:solidFill>
                  <a:srgbClr val="C0000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커넥트</a:t>
            </a:r>
            <a:endParaRPr kumimoji="1" lang="en-US" altLang="ko-KR" spc="-50" dirty="0">
              <a:solidFill>
                <a:srgbClr val="C0000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B7C6217-A5D1-449A-E65C-B96E7E3FD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0" y="4031726"/>
            <a:ext cx="1347886" cy="134044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14036D-2565-3D8B-C3DA-F261C75A6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661" y="4031726"/>
            <a:ext cx="1347886" cy="134044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F0B8741-BD65-CA4C-0211-020ED523F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542" y="4031725"/>
            <a:ext cx="1347886" cy="13404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EAC1F7-7460-8060-C8E4-70FB3025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42" y="4031726"/>
            <a:ext cx="1347886" cy="13404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94D692E-3167-1BEE-B527-A4D535987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304" y="4021208"/>
            <a:ext cx="1347886" cy="134044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76F1D25-2E88-BD12-1EFE-A6F68A87E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904" y="4031724"/>
            <a:ext cx="1347886" cy="13404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B89ECEC-E6FA-42B9-784C-965151BE5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1066" y="4021207"/>
            <a:ext cx="1347886" cy="1340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08DC91-B13A-B872-96FB-0337773EF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885" y="4031725"/>
            <a:ext cx="1312381" cy="13299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E7FB43C-CA66-962E-A5C6-1CF537DFE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313" y="4021207"/>
            <a:ext cx="1347886" cy="13354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3E0C974-F936-5D11-2452-2680C0E9F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9350" y="4021207"/>
            <a:ext cx="1347886" cy="13509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BF66368-8600-89FB-3A4D-EF712CA8B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5861" y="4005707"/>
            <a:ext cx="1347887" cy="13509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DA22559-7EA5-881A-8F2C-9528C3AA1C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2803" y="3992375"/>
            <a:ext cx="1346387" cy="137979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0AD99A7-6E65-5C7C-3FCA-D90694528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104" y="3998205"/>
            <a:ext cx="1333686" cy="137396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CE2402D-3943-0415-396C-A0BD63F3E1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51066" y="3992375"/>
            <a:ext cx="1333686" cy="138995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9E09C4-3231-FD46-58FB-3284E8E703D6}"/>
              </a:ext>
            </a:extLst>
          </p:cNvPr>
          <p:cNvSpPr txBox="1"/>
          <p:nvPr/>
        </p:nvSpPr>
        <p:spPr>
          <a:xfrm>
            <a:off x="2604434" y="5473756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더워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4B7910-05AA-A07D-48FD-615857209950}"/>
              </a:ext>
            </a:extLst>
          </p:cNvPr>
          <p:cNvSpPr txBox="1"/>
          <p:nvPr/>
        </p:nvSpPr>
        <p:spPr>
          <a:xfrm>
            <a:off x="4149315" y="5483557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하나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6D4F7F-082A-2508-93A0-552F1423F85B}"/>
              </a:ext>
            </a:extLst>
          </p:cNvPr>
          <p:cNvSpPr txBox="1"/>
          <p:nvPr/>
        </p:nvSpPr>
        <p:spPr>
          <a:xfrm>
            <a:off x="5694196" y="5473757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으쓱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23B958-19AD-5DC9-3A78-2A7C7F344020}"/>
              </a:ext>
            </a:extLst>
          </p:cNvPr>
          <p:cNvSpPr txBox="1"/>
          <p:nvPr/>
        </p:nvSpPr>
        <p:spPr>
          <a:xfrm>
            <a:off x="7239077" y="5464669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5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추워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6A940B-92F3-ADBD-38AD-436ED33FEDAF}"/>
              </a:ext>
            </a:extLst>
          </p:cNvPr>
          <p:cNvSpPr txBox="1"/>
          <p:nvPr/>
        </p:nvSpPr>
        <p:spPr>
          <a:xfrm>
            <a:off x="8780777" y="5464667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 err="1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따봉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5072FEC-C813-8DB9-051F-1089BD1457AF}"/>
              </a:ext>
            </a:extLst>
          </p:cNvPr>
          <p:cNvSpPr txBox="1"/>
          <p:nvPr/>
        </p:nvSpPr>
        <p:spPr>
          <a:xfrm>
            <a:off x="10328839" y="5463957"/>
            <a:ext cx="992340" cy="458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pc="-60" dirty="0">
                <a:solidFill>
                  <a:srgbClr val="00B050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앞치마</a:t>
            </a:r>
            <a:endParaRPr kumimoji="1" lang="en-US" altLang="ko-KR" spc="-50" dirty="0">
              <a:solidFill>
                <a:srgbClr val="00B050"/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730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0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Dataset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E4E303-EDF8-E33B-DAAA-25B8409019E8}"/>
              </a:ext>
            </a:extLst>
          </p:cNvPr>
          <p:cNvSpPr txBox="1"/>
          <p:nvPr/>
        </p:nvSpPr>
        <p:spPr>
          <a:xfrm>
            <a:off x="9120074" y="417249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9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04B66-AAAB-2B8F-AD4A-3BF1D87C755C}"/>
              </a:ext>
            </a:extLst>
          </p:cNvPr>
          <p:cNvSpPr txBox="1"/>
          <p:nvPr/>
        </p:nvSpPr>
        <p:spPr>
          <a:xfrm>
            <a:off x="7304064" y="2599705"/>
            <a:ext cx="4144225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두 단계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의 손 추적 파이프라인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EBC55-1897-9B1A-32A2-038F4411EF22}"/>
              </a:ext>
            </a:extLst>
          </p:cNvPr>
          <p:cNvSpPr txBox="1"/>
          <p:nvPr/>
        </p:nvSpPr>
        <p:spPr>
          <a:xfrm>
            <a:off x="7304062" y="3694065"/>
            <a:ext cx="4144225" cy="170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총 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3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가지 정보 출력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21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개의 랜드마크 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(</a:t>
            </a:r>
            <a:r>
              <a:rPr kumimoji="1" lang="en-US" altLang="ko-KR" spc="-5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x,y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 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상대적 깊이</a:t>
            </a:r>
            <a:r>
              <a:rPr kumimoji="1" lang="en-US" altLang="ko-KR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입력 데이터에서 손이 존재할 확률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오른손인지 왼손인지에 대한 정보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E268D6-F5C9-6E13-AD20-1B112135681E}"/>
              </a:ext>
            </a:extLst>
          </p:cNvPr>
          <p:cNvSpPr txBox="1"/>
          <p:nvPr/>
        </p:nvSpPr>
        <p:spPr>
          <a:xfrm>
            <a:off x="7304063" y="3148273"/>
            <a:ext cx="4144225" cy="45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b="1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실시간</a:t>
            </a:r>
            <a:r>
              <a:rPr kumimoji="1" lang="ko-KR" altLang="en-US" spc="-5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작동 가능</a:t>
            </a:r>
            <a:endParaRPr kumimoji="1" lang="en-US" altLang="ko-KR" spc="-5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F313950-29C3-D92B-A316-171F30F1D3E1}"/>
              </a:ext>
            </a:extLst>
          </p:cNvPr>
          <p:cNvGrpSpPr>
            <a:grpSpLocks noChangeAspect="1"/>
          </p:cNvGrpSpPr>
          <p:nvPr/>
        </p:nvGrpSpPr>
        <p:grpSpPr>
          <a:xfrm>
            <a:off x="1128953" y="2848690"/>
            <a:ext cx="5454357" cy="2655253"/>
            <a:chOff x="493522" y="3000818"/>
            <a:chExt cx="6273038" cy="3053801"/>
          </a:xfrm>
        </p:grpSpPr>
        <p:pic>
          <p:nvPicPr>
            <p:cNvPr id="4" name="그림 3" descr="텍스트, 스크린샷, 폰트, 라인이(가) 표시된 사진&#10;&#10;자동 생성된 설명">
              <a:extLst>
                <a:ext uri="{FF2B5EF4-FFF2-40B4-BE49-F238E27FC236}">
                  <a16:creationId xmlns:a16="http://schemas.microsoft.com/office/drawing/2014/main" id="{33BC81D8-E007-6242-6CB4-3E3728F72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22" y="3053254"/>
              <a:ext cx="6273038" cy="3001365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2669FBF-1AE2-CF0C-DB06-96DE40EE2AE5}"/>
                </a:ext>
              </a:extLst>
            </p:cNvPr>
            <p:cNvGrpSpPr/>
            <p:nvPr/>
          </p:nvGrpSpPr>
          <p:grpSpPr>
            <a:xfrm>
              <a:off x="2167001" y="3000818"/>
              <a:ext cx="3173095" cy="3053801"/>
              <a:chOff x="2167001" y="3000818"/>
              <a:chExt cx="3173095" cy="305380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24835CF0-1951-0469-433A-91AC6110E917}"/>
                  </a:ext>
                </a:extLst>
              </p:cNvPr>
              <p:cNvSpPr/>
              <p:nvPr/>
            </p:nvSpPr>
            <p:spPr>
              <a:xfrm>
                <a:off x="2167001" y="3000818"/>
                <a:ext cx="1499616" cy="840203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104EB02C-03B9-5C98-2E8C-B1DE981C69FE}"/>
                  </a:ext>
                </a:extLst>
              </p:cNvPr>
              <p:cNvSpPr/>
              <p:nvPr/>
            </p:nvSpPr>
            <p:spPr>
              <a:xfrm>
                <a:off x="3840480" y="3610649"/>
                <a:ext cx="1499616" cy="244397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B18007F-A323-6CBD-7F33-A610B1628B27}"/>
              </a:ext>
            </a:extLst>
          </p:cNvPr>
          <p:cNvSpPr txBox="1"/>
          <p:nvPr/>
        </p:nvSpPr>
        <p:spPr>
          <a:xfrm>
            <a:off x="880557" y="1384243"/>
            <a:ext cx="7900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2. </a:t>
            </a:r>
            <a:r>
              <a:rPr kumimoji="1" lang="en-US" altLang="ko-KR" sz="2000" b="1" spc="-60" dirty="0" err="1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Mediapipe</a:t>
            </a:r>
            <a:r>
              <a:rPr kumimoji="1" lang="ko-KR" altLang="en-US" sz="2000" b="1" spc="-60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rPr>
              <a:t>를 사용하여 랜드마크 데이터로 변환</a:t>
            </a:r>
            <a:endParaRPr kumimoji="1" lang="en-US" altLang="ko-KR" sz="2000" b="1" spc="-60" dirty="0"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9C2AFB-6CD3-4FE3-169E-C0F45AE33B7B}"/>
              </a:ext>
            </a:extLst>
          </p:cNvPr>
          <p:cNvSpPr txBox="1"/>
          <p:nvPr/>
        </p:nvSpPr>
        <p:spPr>
          <a:xfrm>
            <a:off x="3955664" y="2164905"/>
            <a:ext cx="7900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spc="-60" dirty="0" err="1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Mediapipe</a:t>
            </a:r>
            <a:r>
              <a:rPr kumimoji="1" lang="ko-KR" altLang="en-US" b="1" spc="-60" dirty="0">
                <a:highlight>
                  <a:srgbClr val="DAE3F3"/>
                </a:highlight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endParaRPr kumimoji="1" lang="en-US" altLang="ko-KR" b="1" spc="-60" dirty="0">
              <a:highlight>
                <a:srgbClr val="DAE3F3"/>
              </a:highlight>
              <a:latin typeface="Pretendard SemiBold" panose="02000503000000020004" pitchFamily="2" charset="-127"/>
              <a:ea typeface="Pretendard SemiBold" panose="02000503000000020004" pitchFamily="2" charset="-127"/>
              <a:cs typeface="Pretendard SemiBol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428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1835</Words>
  <Application>Microsoft Macintosh PowerPoint</Application>
  <PresentationFormat>와이드스크린</PresentationFormat>
  <Paragraphs>372</Paragraphs>
  <Slides>33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Calibri</vt:lpstr>
      <vt:lpstr>Pretendard</vt:lpstr>
      <vt:lpstr>Pretendard Black</vt:lpstr>
      <vt:lpstr>Pretendard SemiBold</vt:lpstr>
      <vt:lpstr>맑은 고딕</vt:lpstr>
      <vt:lpstr>Calibri Light</vt:lpstr>
      <vt:lpstr>Pretendard Thin</vt:lpstr>
      <vt:lpstr>Noto Sans CJK KR DemiLight</vt:lpstr>
      <vt:lpstr>Arial</vt:lpstr>
      <vt:lpstr>Pretendard Medium</vt:lpstr>
      <vt:lpstr>Poppins</vt:lpstr>
      <vt:lpstr>Pretendard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조민지</cp:lastModifiedBy>
  <cp:revision>67</cp:revision>
  <dcterms:created xsi:type="dcterms:W3CDTF">2022-06-26T03:47:52Z</dcterms:created>
  <dcterms:modified xsi:type="dcterms:W3CDTF">2024-10-05T02:11:31Z</dcterms:modified>
</cp:coreProperties>
</file>